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9" r:id="rId1"/>
  </p:sldMasterIdLst>
  <p:notesMasterIdLst>
    <p:notesMasterId r:id="rId59"/>
  </p:notesMasterIdLst>
  <p:handoutMasterIdLst>
    <p:handoutMasterId r:id="rId60"/>
  </p:handoutMasterIdLst>
  <p:sldIdLst>
    <p:sldId id="256" r:id="rId2"/>
    <p:sldId id="257" r:id="rId3"/>
    <p:sldId id="313" r:id="rId4"/>
    <p:sldId id="314" r:id="rId5"/>
    <p:sldId id="309" r:id="rId6"/>
    <p:sldId id="302" r:id="rId7"/>
    <p:sldId id="258" r:id="rId8"/>
    <p:sldId id="292" r:id="rId9"/>
    <p:sldId id="261" r:id="rId10"/>
    <p:sldId id="264" r:id="rId11"/>
    <p:sldId id="268" r:id="rId12"/>
    <p:sldId id="269" r:id="rId13"/>
    <p:sldId id="270" r:id="rId14"/>
    <p:sldId id="267" r:id="rId15"/>
    <p:sldId id="290" r:id="rId16"/>
    <p:sldId id="262" r:id="rId17"/>
    <p:sldId id="271" r:id="rId18"/>
    <p:sldId id="272" r:id="rId19"/>
    <p:sldId id="291" r:id="rId20"/>
    <p:sldId id="260" r:id="rId21"/>
    <p:sldId id="273" r:id="rId22"/>
    <p:sldId id="275" r:id="rId23"/>
    <p:sldId id="263" r:id="rId24"/>
    <p:sldId id="265" r:id="rId25"/>
    <p:sldId id="266" r:id="rId26"/>
    <p:sldId id="277" r:id="rId27"/>
    <p:sldId id="276" r:id="rId28"/>
    <p:sldId id="278" r:id="rId29"/>
    <p:sldId id="298" r:id="rId30"/>
    <p:sldId id="289" r:id="rId31"/>
    <p:sldId id="279" r:id="rId32"/>
    <p:sldId id="280" r:id="rId33"/>
    <p:sldId id="281" r:id="rId34"/>
    <p:sldId id="282" r:id="rId35"/>
    <p:sldId id="283" r:id="rId36"/>
    <p:sldId id="284" r:id="rId37"/>
    <p:sldId id="285" r:id="rId38"/>
    <p:sldId id="311" r:id="rId39"/>
    <p:sldId id="297" r:id="rId40"/>
    <p:sldId id="259" r:id="rId41"/>
    <p:sldId id="299" r:id="rId42"/>
    <p:sldId id="300" r:id="rId43"/>
    <p:sldId id="303" r:id="rId44"/>
    <p:sldId id="296" r:id="rId45"/>
    <p:sldId id="304" r:id="rId46"/>
    <p:sldId id="305" r:id="rId47"/>
    <p:sldId id="317" r:id="rId48"/>
    <p:sldId id="318" r:id="rId49"/>
    <p:sldId id="315" r:id="rId50"/>
    <p:sldId id="316" r:id="rId51"/>
    <p:sldId id="301" r:id="rId52"/>
    <p:sldId id="312" r:id="rId53"/>
    <p:sldId id="306" r:id="rId54"/>
    <p:sldId id="307" r:id="rId55"/>
    <p:sldId id="308" r:id="rId56"/>
    <p:sldId id="287" r:id="rId57"/>
    <p:sldId id="288" r:id="rId58"/>
  </p:sldIdLst>
  <p:sldSz cx="9144000" cy="6858000" type="screen4x3"/>
  <p:notesSz cx="7315200" cy="9601200"/>
  <p:defaultTextStyle>
    <a:defPPr>
      <a:defRPr lang="fr-CA"/>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ection par défaut" id="{05789DBB-E332-4D8A-801A-ECF36BB705FC}">
          <p14:sldIdLst>
            <p14:sldId id="256"/>
            <p14:sldId id="257"/>
          </p14:sldIdLst>
        </p14:section>
        <p14:section name="Section sans titre" id="{6A6E10F9-E358-49D1-861F-E7CA0D4A8CA3}">
          <p14:sldIdLst>
            <p14:sldId id="313"/>
            <p14:sldId id="314"/>
            <p14:sldId id="309"/>
            <p14:sldId id="302"/>
            <p14:sldId id="258"/>
            <p14:sldId id="292"/>
            <p14:sldId id="261"/>
            <p14:sldId id="264"/>
            <p14:sldId id="268"/>
            <p14:sldId id="269"/>
            <p14:sldId id="270"/>
            <p14:sldId id="267"/>
            <p14:sldId id="290"/>
            <p14:sldId id="262"/>
            <p14:sldId id="271"/>
            <p14:sldId id="272"/>
            <p14:sldId id="291"/>
            <p14:sldId id="260"/>
            <p14:sldId id="273"/>
            <p14:sldId id="275"/>
            <p14:sldId id="263"/>
            <p14:sldId id="265"/>
            <p14:sldId id="266"/>
            <p14:sldId id="277"/>
            <p14:sldId id="276"/>
            <p14:sldId id="278"/>
            <p14:sldId id="298"/>
            <p14:sldId id="289"/>
            <p14:sldId id="279"/>
            <p14:sldId id="280"/>
            <p14:sldId id="281"/>
            <p14:sldId id="282"/>
            <p14:sldId id="283"/>
            <p14:sldId id="284"/>
            <p14:sldId id="285"/>
            <p14:sldId id="311"/>
            <p14:sldId id="297"/>
            <p14:sldId id="259"/>
            <p14:sldId id="299"/>
            <p14:sldId id="300"/>
            <p14:sldId id="303"/>
            <p14:sldId id="296"/>
            <p14:sldId id="304"/>
            <p14:sldId id="305"/>
            <p14:sldId id="317"/>
            <p14:sldId id="318"/>
            <p14:sldId id="315"/>
            <p14:sldId id="316"/>
            <p14:sldId id="301"/>
            <p14:sldId id="312"/>
            <p14:sldId id="306"/>
            <p14:sldId id="307"/>
            <p14:sldId id="308"/>
            <p14:sldId id="287"/>
            <p14:sldId id="2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694" autoAdjust="0"/>
  </p:normalViewPr>
  <p:slideViewPr>
    <p:cSldViewPr>
      <p:cViewPr varScale="1">
        <p:scale>
          <a:sx n="82" d="100"/>
          <a:sy n="82" d="100"/>
        </p:scale>
        <p:origin x="14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A0637-783D-4F61-8EB4-09C9B7FA0CEA}" type="doc">
      <dgm:prSet loTypeId="urn:microsoft.com/office/officeart/2005/8/layout/venn1" loCatId="relationship" qsTypeId="urn:microsoft.com/office/officeart/2005/8/quickstyle/simple1" qsCatId="simple" csTypeId="urn:microsoft.com/office/officeart/2005/8/colors/accent1_2" csCatId="accent1"/>
      <dgm:spPr/>
    </dgm:pt>
    <dgm:pt modelId="{ECFC2A19-595B-43CE-8DD8-AAAC85F1AE2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0" i="0" u="none" strike="noStrike" cap="none" normalizeH="0" baseline="0" dirty="0">
              <a:ln>
                <a:noFill/>
              </a:ln>
              <a:solidFill>
                <a:schemeClr val="tx1"/>
              </a:solidFill>
              <a:effectLst/>
              <a:latin typeface="Square721 Dm" panose="00000400000000000000" pitchFamily="2" charset="0"/>
            </a:rPr>
            <a:t>Gestionnaire</a:t>
          </a:r>
        </a:p>
      </dgm:t>
    </dgm:pt>
    <dgm:pt modelId="{6854BE0B-C08E-4071-89BC-0142A0B4B9B4}" type="parTrans" cxnId="{86AF2044-81AF-4A41-B6C4-A09E4A8B9ADD}">
      <dgm:prSet/>
      <dgm:spPr/>
      <dgm:t>
        <a:bodyPr/>
        <a:lstStyle/>
        <a:p>
          <a:endParaRPr lang="fr-CA"/>
        </a:p>
      </dgm:t>
    </dgm:pt>
    <dgm:pt modelId="{186BB1F6-BE17-4095-8E22-F87BB5A27E0A}" type="sibTrans" cxnId="{86AF2044-81AF-4A41-B6C4-A09E4A8B9ADD}">
      <dgm:prSet/>
      <dgm:spPr/>
      <dgm:t>
        <a:bodyPr/>
        <a:lstStyle/>
        <a:p>
          <a:endParaRPr lang="fr-CA"/>
        </a:p>
      </dgm:t>
    </dgm:pt>
    <dgm:pt modelId="{1C8BBCA7-3361-4FC7-9312-4D484C855DA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1" i="0" u="none" strike="noStrike" cap="none" normalizeH="0" baseline="0" dirty="0">
              <a:ln>
                <a:noFill/>
              </a:ln>
              <a:solidFill>
                <a:schemeClr val="tx1"/>
              </a:solidFill>
              <a:effectLst/>
              <a:latin typeface="Arial" charset="0"/>
            </a:rPr>
            <a:t>Conseil</a:t>
          </a:r>
          <a:r>
            <a:rPr kumimoji="0" lang="fr-CA" altLang="fr-FR" b="0" i="0" u="none" strike="noStrike" cap="none" normalizeH="0" baseline="0" dirty="0">
              <a:ln>
                <a:noFill/>
              </a:ln>
              <a:solidFill>
                <a:schemeClr val="tx1"/>
              </a:solidFill>
              <a:effectLst/>
              <a:latin typeface="Arial" charset="0"/>
            </a:rPr>
            <a:t> </a:t>
          </a:r>
          <a:r>
            <a:rPr kumimoji="0" lang="fr-CA" altLang="fr-FR" b="0" i="0" u="none" strike="noStrike" cap="none" normalizeH="0" baseline="0" dirty="0">
              <a:ln>
                <a:noFill/>
              </a:ln>
              <a:solidFill>
                <a:schemeClr val="tx1"/>
              </a:solidFill>
              <a:effectLst/>
              <a:latin typeface="Square721 Dm" panose="00000400000000000000" pitchFamily="2" charset="0"/>
            </a:rPr>
            <a:t>d’administration</a:t>
          </a:r>
        </a:p>
      </dgm:t>
    </dgm:pt>
    <dgm:pt modelId="{166F8196-6D3B-4F32-A975-651CB4D01B12}" type="parTrans" cxnId="{36A1FAC1-4281-4150-A5BE-23A2D7DE3CDA}">
      <dgm:prSet/>
      <dgm:spPr/>
      <dgm:t>
        <a:bodyPr/>
        <a:lstStyle/>
        <a:p>
          <a:endParaRPr lang="fr-CA"/>
        </a:p>
      </dgm:t>
    </dgm:pt>
    <dgm:pt modelId="{24CD0056-58A5-455F-9488-3AB7031F79D1}" type="sibTrans" cxnId="{36A1FAC1-4281-4150-A5BE-23A2D7DE3CDA}">
      <dgm:prSet/>
      <dgm:spPr/>
      <dgm:t>
        <a:bodyPr/>
        <a:lstStyle/>
        <a:p>
          <a:endParaRPr lang="fr-CA"/>
        </a:p>
      </dgm:t>
    </dgm:pt>
    <dgm:pt modelId="{96EF235F-19DE-4D65-AE0A-B28FDFC5720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b="0" i="0" u="none" strike="noStrike" cap="none" normalizeH="0" baseline="0" dirty="0">
              <a:ln>
                <a:noFill/>
              </a:ln>
              <a:solidFill>
                <a:schemeClr val="tx1"/>
              </a:solidFill>
              <a:effectLst/>
              <a:latin typeface="Square721 Dm" panose="00000400000000000000" pitchFamily="2" charset="0"/>
            </a:rPr>
            <a:t>Copropriétaires</a:t>
          </a:r>
        </a:p>
      </dgm:t>
    </dgm:pt>
    <dgm:pt modelId="{4B7AF0E6-1048-4D0C-A5A6-FE604CFD3FDC}" type="parTrans" cxnId="{143D4D65-3F9F-4A16-8255-3E2DB55D050E}">
      <dgm:prSet/>
      <dgm:spPr/>
      <dgm:t>
        <a:bodyPr/>
        <a:lstStyle/>
        <a:p>
          <a:endParaRPr lang="fr-CA"/>
        </a:p>
      </dgm:t>
    </dgm:pt>
    <dgm:pt modelId="{2ED27303-1A98-441C-BD83-D3F7B1F7105A}" type="sibTrans" cxnId="{143D4D65-3F9F-4A16-8255-3E2DB55D050E}">
      <dgm:prSet/>
      <dgm:spPr/>
      <dgm:t>
        <a:bodyPr/>
        <a:lstStyle/>
        <a:p>
          <a:endParaRPr lang="fr-CA"/>
        </a:p>
      </dgm:t>
    </dgm:pt>
    <dgm:pt modelId="{23182261-86F1-4301-8DA9-F28D4F2582E4}" type="pres">
      <dgm:prSet presAssocID="{51FA0637-783D-4F61-8EB4-09C9B7FA0CEA}" presName="compositeShape" presStyleCnt="0">
        <dgm:presLayoutVars>
          <dgm:chMax val="7"/>
          <dgm:dir/>
          <dgm:resizeHandles val="exact"/>
        </dgm:presLayoutVars>
      </dgm:prSet>
      <dgm:spPr/>
    </dgm:pt>
    <dgm:pt modelId="{84FCB013-F0CB-4E8E-B4F0-048F8D526676}" type="pres">
      <dgm:prSet presAssocID="{ECFC2A19-595B-43CE-8DD8-AAAC85F1AE20}" presName="circ1" presStyleLbl="vennNode1" presStyleIdx="0" presStyleCnt="3"/>
      <dgm:spPr/>
    </dgm:pt>
    <dgm:pt modelId="{C71FB53A-CC79-468D-A429-C7C03BEEF41B}" type="pres">
      <dgm:prSet presAssocID="{ECFC2A19-595B-43CE-8DD8-AAAC85F1AE20}" presName="circ1Tx" presStyleLbl="revTx" presStyleIdx="0" presStyleCnt="0">
        <dgm:presLayoutVars>
          <dgm:chMax val="0"/>
          <dgm:chPref val="0"/>
          <dgm:bulletEnabled val="1"/>
        </dgm:presLayoutVars>
      </dgm:prSet>
      <dgm:spPr/>
    </dgm:pt>
    <dgm:pt modelId="{CB801B35-2FBF-4FE1-97B7-A2CB381199F1}" type="pres">
      <dgm:prSet presAssocID="{1C8BBCA7-3361-4FC7-9312-4D484C855DA1}" presName="circ2" presStyleLbl="vennNode1" presStyleIdx="1" presStyleCnt="3"/>
      <dgm:spPr/>
    </dgm:pt>
    <dgm:pt modelId="{2BBF450A-1FA0-4AE2-AADC-7C12ADBF885F}" type="pres">
      <dgm:prSet presAssocID="{1C8BBCA7-3361-4FC7-9312-4D484C855DA1}" presName="circ2Tx" presStyleLbl="revTx" presStyleIdx="0" presStyleCnt="0">
        <dgm:presLayoutVars>
          <dgm:chMax val="0"/>
          <dgm:chPref val="0"/>
          <dgm:bulletEnabled val="1"/>
        </dgm:presLayoutVars>
      </dgm:prSet>
      <dgm:spPr/>
    </dgm:pt>
    <dgm:pt modelId="{C1E01A1C-515C-4C69-B4C5-2CC977DB5124}" type="pres">
      <dgm:prSet presAssocID="{96EF235F-19DE-4D65-AE0A-B28FDFC57201}" presName="circ3" presStyleLbl="vennNode1" presStyleIdx="2" presStyleCnt="3"/>
      <dgm:spPr/>
    </dgm:pt>
    <dgm:pt modelId="{2F65D278-5A3A-4653-BAED-5C31BB183E0E}" type="pres">
      <dgm:prSet presAssocID="{96EF235F-19DE-4D65-AE0A-B28FDFC57201}" presName="circ3Tx" presStyleLbl="revTx" presStyleIdx="0" presStyleCnt="0">
        <dgm:presLayoutVars>
          <dgm:chMax val="0"/>
          <dgm:chPref val="0"/>
          <dgm:bulletEnabled val="1"/>
        </dgm:presLayoutVars>
      </dgm:prSet>
      <dgm:spPr/>
    </dgm:pt>
  </dgm:ptLst>
  <dgm:cxnLst>
    <dgm:cxn modelId="{15D8712F-8537-48C1-9602-27F458FD72F8}" type="presOf" srcId="{ECFC2A19-595B-43CE-8DD8-AAAC85F1AE20}" destId="{C71FB53A-CC79-468D-A429-C7C03BEEF41B}" srcOrd="1" destOrd="0" presId="urn:microsoft.com/office/officeart/2005/8/layout/venn1"/>
    <dgm:cxn modelId="{F502EB6C-B25C-4250-9C77-5FF226767D06}" type="presOf" srcId="{ECFC2A19-595B-43CE-8DD8-AAAC85F1AE20}" destId="{84FCB013-F0CB-4E8E-B4F0-048F8D526676}" srcOrd="0" destOrd="0" presId="urn:microsoft.com/office/officeart/2005/8/layout/venn1"/>
    <dgm:cxn modelId="{A0B8C331-3D44-4D6F-8541-A6DE2EFBE904}" type="presOf" srcId="{96EF235F-19DE-4D65-AE0A-B28FDFC57201}" destId="{2F65D278-5A3A-4653-BAED-5C31BB183E0E}" srcOrd="1" destOrd="0" presId="urn:microsoft.com/office/officeart/2005/8/layout/venn1"/>
    <dgm:cxn modelId="{86AF2044-81AF-4A41-B6C4-A09E4A8B9ADD}" srcId="{51FA0637-783D-4F61-8EB4-09C9B7FA0CEA}" destId="{ECFC2A19-595B-43CE-8DD8-AAAC85F1AE20}" srcOrd="0" destOrd="0" parTransId="{6854BE0B-C08E-4071-89BC-0142A0B4B9B4}" sibTransId="{186BB1F6-BE17-4095-8E22-F87BB5A27E0A}"/>
    <dgm:cxn modelId="{59D18A80-7149-4A60-A427-E759FD2F4E0F}" type="presOf" srcId="{51FA0637-783D-4F61-8EB4-09C9B7FA0CEA}" destId="{23182261-86F1-4301-8DA9-F28D4F2582E4}" srcOrd="0" destOrd="0" presId="urn:microsoft.com/office/officeart/2005/8/layout/venn1"/>
    <dgm:cxn modelId="{143D4D65-3F9F-4A16-8255-3E2DB55D050E}" srcId="{51FA0637-783D-4F61-8EB4-09C9B7FA0CEA}" destId="{96EF235F-19DE-4D65-AE0A-B28FDFC57201}" srcOrd="2" destOrd="0" parTransId="{4B7AF0E6-1048-4D0C-A5A6-FE604CFD3FDC}" sibTransId="{2ED27303-1A98-441C-BD83-D3F7B1F7105A}"/>
    <dgm:cxn modelId="{36A1FAC1-4281-4150-A5BE-23A2D7DE3CDA}" srcId="{51FA0637-783D-4F61-8EB4-09C9B7FA0CEA}" destId="{1C8BBCA7-3361-4FC7-9312-4D484C855DA1}" srcOrd="1" destOrd="0" parTransId="{166F8196-6D3B-4F32-A975-651CB4D01B12}" sibTransId="{24CD0056-58A5-455F-9488-3AB7031F79D1}"/>
    <dgm:cxn modelId="{3644CA7F-0894-4D13-A53D-40E289D86B7C}" type="presOf" srcId="{96EF235F-19DE-4D65-AE0A-B28FDFC57201}" destId="{C1E01A1C-515C-4C69-B4C5-2CC977DB5124}" srcOrd="0" destOrd="0" presId="urn:microsoft.com/office/officeart/2005/8/layout/venn1"/>
    <dgm:cxn modelId="{EE414E23-2098-461A-844E-5A4A41F5E23D}" type="presOf" srcId="{1C8BBCA7-3361-4FC7-9312-4D484C855DA1}" destId="{CB801B35-2FBF-4FE1-97B7-A2CB381199F1}" srcOrd="0" destOrd="0" presId="urn:microsoft.com/office/officeart/2005/8/layout/venn1"/>
    <dgm:cxn modelId="{43E3329D-138B-49CE-8FCE-1DC0F6555EED}" type="presOf" srcId="{1C8BBCA7-3361-4FC7-9312-4D484C855DA1}" destId="{2BBF450A-1FA0-4AE2-AADC-7C12ADBF885F}" srcOrd="1" destOrd="0" presId="urn:microsoft.com/office/officeart/2005/8/layout/venn1"/>
    <dgm:cxn modelId="{031014DD-8BE0-4F2B-BB00-34EAB80763A7}" type="presParOf" srcId="{23182261-86F1-4301-8DA9-F28D4F2582E4}" destId="{84FCB013-F0CB-4E8E-B4F0-048F8D526676}" srcOrd="0" destOrd="0" presId="urn:microsoft.com/office/officeart/2005/8/layout/venn1"/>
    <dgm:cxn modelId="{8A5B85DF-0CE6-4FE4-B92E-1A971F5AFD97}" type="presParOf" srcId="{23182261-86F1-4301-8DA9-F28D4F2582E4}" destId="{C71FB53A-CC79-468D-A429-C7C03BEEF41B}" srcOrd="1" destOrd="0" presId="urn:microsoft.com/office/officeart/2005/8/layout/venn1"/>
    <dgm:cxn modelId="{EB063DA8-7825-4F4F-9B27-6360984A3DA5}" type="presParOf" srcId="{23182261-86F1-4301-8DA9-F28D4F2582E4}" destId="{CB801B35-2FBF-4FE1-97B7-A2CB381199F1}" srcOrd="2" destOrd="0" presId="urn:microsoft.com/office/officeart/2005/8/layout/venn1"/>
    <dgm:cxn modelId="{D857815A-1545-483F-B9CD-96E1DD5FCD9D}" type="presParOf" srcId="{23182261-86F1-4301-8DA9-F28D4F2582E4}" destId="{2BBF450A-1FA0-4AE2-AADC-7C12ADBF885F}" srcOrd="3" destOrd="0" presId="urn:microsoft.com/office/officeart/2005/8/layout/venn1"/>
    <dgm:cxn modelId="{35A98F72-5BC7-4BDA-995C-30E6D3F8A5AD}" type="presParOf" srcId="{23182261-86F1-4301-8DA9-F28D4F2582E4}" destId="{C1E01A1C-515C-4C69-B4C5-2CC977DB5124}" srcOrd="4" destOrd="0" presId="urn:microsoft.com/office/officeart/2005/8/layout/venn1"/>
    <dgm:cxn modelId="{8F3839DD-F2B3-4D48-AC9C-F8C62CFA1D76}" type="presParOf" srcId="{23182261-86F1-4301-8DA9-F28D4F2582E4}" destId="{2F65D278-5A3A-4653-BAED-5C31BB183E0E}"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CB013-F0CB-4E8E-B4F0-048F8D526676}">
      <dsp:nvSpPr>
        <dsp:cNvPr id="0" name=""/>
        <dsp:cNvSpPr/>
      </dsp:nvSpPr>
      <dsp:spPr>
        <a:xfrm>
          <a:off x="2526982" y="56634"/>
          <a:ext cx="2718435" cy="2718435"/>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0" i="0" u="none" strike="noStrike" kern="1200" cap="none" normalizeH="0" baseline="0" dirty="0">
              <a:ln>
                <a:noFill/>
              </a:ln>
              <a:solidFill>
                <a:schemeClr val="tx1"/>
              </a:solidFill>
              <a:effectLst/>
              <a:latin typeface="Square721 Dm" panose="00000400000000000000" pitchFamily="2" charset="0"/>
            </a:rPr>
            <a:t>Gestionnaire</a:t>
          </a:r>
        </a:p>
      </dsp:txBody>
      <dsp:txXfrm>
        <a:off x="2889440" y="532360"/>
        <a:ext cx="1993519" cy="1223295"/>
      </dsp:txXfrm>
    </dsp:sp>
    <dsp:sp modelId="{CB801B35-2FBF-4FE1-97B7-A2CB381199F1}">
      <dsp:nvSpPr>
        <dsp:cNvPr id="0" name=""/>
        <dsp:cNvSpPr/>
      </dsp:nvSpPr>
      <dsp:spPr>
        <a:xfrm>
          <a:off x="3507884" y="1755655"/>
          <a:ext cx="2718435" cy="2718435"/>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1" i="0" u="none" strike="noStrike" kern="1200" cap="none" normalizeH="0" baseline="0" dirty="0">
              <a:ln>
                <a:noFill/>
              </a:ln>
              <a:solidFill>
                <a:schemeClr val="tx1"/>
              </a:solidFill>
              <a:effectLst/>
              <a:latin typeface="Arial" charset="0"/>
            </a:rPr>
            <a:t>Conseil</a:t>
          </a:r>
          <a:r>
            <a:rPr kumimoji="0" lang="fr-CA" altLang="fr-FR" sz="1300" b="0" i="0" u="none" strike="noStrike" kern="1200" cap="none" normalizeH="0" baseline="0" dirty="0">
              <a:ln>
                <a:noFill/>
              </a:ln>
              <a:solidFill>
                <a:schemeClr val="tx1"/>
              </a:solidFill>
              <a:effectLst/>
              <a:latin typeface="Arial" charset="0"/>
            </a:rPr>
            <a:t> </a:t>
          </a:r>
          <a:r>
            <a:rPr kumimoji="0" lang="fr-CA" altLang="fr-FR" sz="1300" b="0" i="0" u="none" strike="noStrike" kern="1200" cap="none" normalizeH="0" baseline="0" dirty="0">
              <a:ln>
                <a:noFill/>
              </a:ln>
              <a:solidFill>
                <a:schemeClr val="tx1"/>
              </a:solidFill>
              <a:effectLst/>
              <a:latin typeface="Square721 Dm" panose="00000400000000000000" pitchFamily="2" charset="0"/>
            </a:rPr>
            <a:t>d’administration</a:t>
          </a:r>
        </a:p>
      </dsp:txBody>
      <dsp:txXfrm>
        <a:off x="4339272" y="2457918"/>
        <a:ext cx="1631061" cy="1495139"/>
      </dsp:txXfrm>
    </dsp:sp>
    <dsp:sp modelId="{C1E01A1C-515C-4C69-B4C5-2CC977DB5124}">
      <dsp:nvSpPr>
        <dsp:cNvPr id="0" name=""/>
        <dsp:cNvSpPr/>
      </dsp:nvSpPr>
      <dsp:spPr>
        <a:xfrm>
          <a:off x="1546080" y="1755655"/>
          <a:ext cx="2718435" cy="2718435"/>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fr-FR" sz="1300" b="0" i="0" u="none" strike="noStrike" kern="1200" cap="none" normalizeH="0" baseline="0" dirty="0">
              <a:ln>
                <a:noFill/>
              </a:ln>
              <a:solidFill>
                <a:schemeClr val="tx1"/>
              </a:solidFill>
              <a:effectLst/>
              <a:latin typeface="Square721 Dm" panose="00000400000000000000" pitchFamily="2" charset="0"/>
            </a:rPr>
            <a:t>Copropriétaires</a:t>
          </a:r>
        </a:p>
      </dsp:txBody>
      <dsp:txXfrm>
        <a:off x="1802066" y="2457918"/>
        <a:ext cx="1631061" cy="149513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a:defRPr sz="1200"/>
            </a:lvl1pPr>
          </a:lstStyle>
          <a:p>
            <a:endParaRPr lang="en-US" altLang="fr-FR"/>
          </a:p>
        </p:txBody>
      </p:sp>
      <p:sp>
        <p:nvSpPr>
          <p:cNvPr id="299011" name="Rectangle 3"/>
          <p:cNvSpPr>
            <a:spLocks noGrp="1" noChangeArrowheads="1"/>
          </p:cNvSpPr>
          <p:nvPr>
            <p:ph type="dt" sz="quarter"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algn="r">
              <a:defRPr sz="1200"/>
            </a:lvl1pPr>
          </a:lstStyle>
          <a:p>
            <a:endParaRPr lang="en-US" altLang="fr-FR"/>
          </a:p>
        </p:txBody>
      </p:sp>
      <p:sp>
        <p:nvSpPr>
          <p:cNvPr id="299012" name="Rectangle 4"/>
          <p:cNvSpPr>
            <a:spLocks noGrp="1" noChangeArrowheads="1"/>
          </p:cNvSpPr>
          <p:nvPr>
            <p:ph type="ftr" sz="quarter" idx="2"/>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a:defRPr sz="1200"/>
            </a:lvl1pPr>
          </a:lstStyle>
          <a:p>
            <a:endParaRPr lang="en-US" altLang="fr-FR"/>
          </a:p>
        </p:txBody>
      </p:sp>
      <p:sp>
        <p:nvSpPr>
          <p:cNvPr id="299013" name="Rectangle 5"/>
          <p:cNvSpPr>
            <a:spLocks noGrp="1" noChangeArrowheads="1"/>
          </p:cNvSpPr>
          <p:nvPr>
            <p:ph type="sldNum" sz="quarter" idx="3"/>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algn="r">
              <a:defRPr sz="1200"/>
            </a:lvl1pPr>
          </a:lstStyle>
          <a:p>
            <a:fld id="{54B424BD-5039-4646-98FB-7554BBAE47F6}" type="slidenum">
              <a:rPr lang="en-US" altLang="fr-FR"/>
              <a:pPr/>
              <a:t>‹N°›</a:t>
            </a:fld>
            <a:endParaRPr lang="en-US" altLang="fr-FR"/>
          </a:p>
        </p:txBody>
      </p:sp>
    </p:spTree>
    <p:extLst>
      <p:ext uri="{BB962C8B-B14F-4D97-AF65-F5344CB8AC3E}">
        <p14:creationId xmlns:p14="http://schemas.microsoft.com/office/powerpoint/2010/main" val="902997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a:defRPr sz="1200"/>
            </a:lvl1pPr>
          </a:lstStyle>
          <a:p>
            <a:endParaRPr lang="en-US" altLang="fr-FR"/>
          </a:p>
        </p:txBody>
      </p:sp>
      <p:sp>
        <p:nvSpPr>
          <p:cNvPr id="297987" name="Rectangle 3"/>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lvl1pPr algn="r">
              <a:defRPr sz="1200"/>
            </a:lvl1pPr>
          </a:lstStyle>
          <a:p>
            <a:endParaRPr lang="en-US" altLang="fr-FR"/>
          </a:p>
        </p:txBody>
      </p:sp>
      <p:sp>
        <p:nvSpPr>
          <p:cNvPr id="29798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989" name="Rectangle 5"/>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297990" name="Rectangle 6"/>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a:defRPr sz="1200"/>
            </a:lvl1pPr>
          </a:lstStyle>
          <a:p>
            <a:endParaRPr lang="en-US" altLang="fr-FR"/>
          </a:p>
        </p:txBody>
      </p:sp>
      <p:sp>
        <p:nvSpPr>
          <p:cNvPr id="297991"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3" tIns="48327" rIns="96653" bIns="48327" numCol="1" anchor="b" anchorCtr="0" compatLnSpc="1">
            <a:prstTxWarp prst="textNoShape">
              <a:avLst/>
            </a:prstTxWarp>
          </a:bodyPr>
          <a:lstStyle>
            <a:lvl1pPr algn="r">
              <a:defRPr sz="1200"/>
            </a:lvl1pPr>
          </a:lstStyle>
          <a:p>
            <a:fld id="{7E0CA979-E04C-4CFD-97A1-57A82734FD94}" type="slidenum">
              <a:rPr lang="en-US" altLang="fr-FR"/>
              <a:pPr/>
              <a:t>‹N°›</a:t>
            </a:fld>
            <a:endParaRPr lang="en-US" altLang="fr-FR"/>
          </a:p>
        </p:txBody>
      </p:sp>
    </p:spTree>
    <p:extLst>
      <p:ext uri="{BB962C8B-B14F-4D97-AF65-F5344CB8AC3E}">
        <p14:creationId xmlns:p14="http://schemas.microsoft.com/office/powerpoint/2010/main" val="27006737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D97C6D-B25C-4762-A727-79A866725EDD}" type="slidenum">
              <a:rPr lang="en-US" altLang="fr-FR"/>
              <a:pPr/>
              <a:t>2</a:t>
            </a:fld>
            <a:endParaRPr lang="en-US" altLang="fr-FR"/>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E0CA979-E04C-4CFD-97A1-57A82734FD94}" type="slidenum">
              <a:rPr lang="en-US" altLang="fr-FR" smtClean="0"/>
              <a:pPr/>
              <a:t>9</a:t>
            </a:fld>
            <a:endParaRPr lang="en-US" altLang="fr-FR"/>
          </a:p>
        </p:txBody>
      </p:sp>
    </p:spTree>
    <p:extLst>
      <p:ext uri="{BB962C8B-B14F-4D97-AF65-F5344CB8AC3E}">
        <p14:creationId xmlns:p14="http://schemas.microsoft.com/office/powerpoint/2010/main" val="4252081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fr-FR"/>
              <a:t>Modifiez le style du titre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fr-FR" altLang="fr-FR"/>
              <a:t>Séguin Haché sencrl</a:t>
            </a:r>
            <a:endParaRPr lang="fr-CA" altLang="fr-FR"/>
          </a:p>
        </p:txBody>
      </p:sp>
      <p:sp>
        <p:nvSpPr>
          <p:cNvPr id="5" name="Footer Placeholder 4"/>
          <p:cNvSpPr>
            <a:spLocks noGrp="1"/>
          </p:cNvSpPr>
          <p:nvPr>
            <p:ph type="ftr" sz="quarter" idx="11"/>
          </p:nvPr>
        </p:nvSpPr>
        <p:spPr/>
        <p:txBody>
          <a:bodyPr/>
          <a:lstStyle/>
          <a:p>
            <a:r>
              <a:rPr lang="fr-CA" altLang="fr-FR"/>
              <a:t>www.seguinhache.com</a:t>
            </a:r>
          </a:p>
        </p:txBody>
      </p:sp>
      <p:sp>
        <p:nvSpPr>
          <p:cNvPr id="6" name="Slide Number Placeholder 5"/>
          <p:cNvSpPr>
            <a:spLocks noGrp="1"/>
          </p:cNvSpPr>
          <p:nvPr>
            <p:ph type="sldNum" sz="quarter" idx="12"/>
          </p:nvPr>
        </p:nvSpPr>
        <p:spPr/>
        <p:txBody>
          <a:bodyPr/>
          <a:lstStyle/>
          <a:p>
            <a:fld id="{3CFA1440-D83E-4B18-A294-FD6F7BAD91D2}" type="slidenum">
              <a:rPr lang="fr-CA" altLang="fr-FR" smtClean="0"/>
              <a:pPr/>
              <a:t>‹N°›</a:t>
            </a:fld>
            <a:endParaRPr lang="fr-CA" altLang="fr-F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ltLang="fr-FR"/>
              <a:t>Séguin Haché sencrl</a:t>
            </a:r>
            <a:endParaRPr lang="fr-CA" altLang="fr-FR"/>
          </a:p>
        </p:txBody>
      </p:sp>
      <p:sp>
        <p:nvSpPr>
          <p:cNvPr id="5" name="Footer Placeholder 4"/>
          <p:cNvSpPr>
            <a:spLocks noGrp="1"/>
          </p:cNvSpPr>
          <p:nvPr>
            <p:ph type="ftr" sz="quarter" idx="11"/>
          </p:nvPr>
        </p:nvSpPr>
        <p:spPr/>
        <p:txBody>
          <a:bodyPr/>
          <a:lstStyle/>
          <a:p>
            <a:r>
              <a:rPr lang="fr-CA" altLang="fr-FR"/>
              <a:t>www.seguinhache.com</a:t>
            </a:r>
          </a:p>
        </p:txBody>
      </p:sp>
      <p:sp>
        <p:nvSpPr>
          <p:cNvPr id="6" name="Slide Number Placeholder 5"/>
          <p:cNvSpPr>
            <a:spLocks noGrp="1"/>
          </p:cNvSpPr>
          <p:nvPr>
            <p:ph type="sldNum" sz="quarter" idx="12"/>
          </p:nvPr>
        </p:nvSpPr>
        <p:spPr/>
        <p:txBody>
          <a:bodyPr/>
          <a:lstStyle/>
          <a:p>
            <a:fld id="{D9C59563-22F9-4C53-BB72-6554CB8244A1}" type="slidenum">
              <a:rPr lang="fr-CA" altLang="fr-FR" smtClean="0"/>
              <a:pPr/>
              <a:t>‹N°›</a:t>
            </a:fld>
            <a:endParaRPr lang="fr-CA"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ltLang="fr-FR"/>
              <a:t>Séguin Haché sencrl</a:t>
            </a:r>
            <a:endParaRPr lang="fr-CA" altLang="fr-FR"/>
          </a:p>
        </p:txBody>
      </p:sp>
      <p:sp>
        <p:nvSpPr>
          <p:cNvPr id="5" name="Footer Placeholder 4"/>
          <p:cNvSpPr>
            <a:spLocks noGrp="1"/>
          </p:cNvSpPr>
          <p:nvPr>
            <p:ph type="ftr" sz="quarter" idx="11"/>
          </p:nvPr>
        </p:nvSpPr>
        <p:spPr/>
        <p:txBody>
          <a:bodyPr/>
          <a:lstStyle/>
          <a:p>
            <a:r>
              <a:rPr lang="fr-CA" altLang="fr-FR"/>
              <a:t>www.seguinhache.com</a:t>
            </a:r>
          </a:p>
        </p:txBody>
      </p:sp>
      <p:sp>
        <p:nvSpPr>
          <p:cNvPr id="6" name="Slide Number Placeholder 5"/>
          <p:cNvSpPr>
            <a:spLocks noGrp="1"/>
          </p:cNvSpPr>
          <p:nvPr>
            <p:ph type="sldNum" sz="quarter" idx="12"/>
          </p:nvPr>
        </p:nvSpPr>
        <p:spPr/>
        <p:txBody>
          <a:bodyPr/>
          <a:lstStyle/>
          <a:p>
            <a:fld id="{37027494-7FDC-4948-9625-88668A2EE22E}" type="slidenum">
              <a:rPr lang="fr-CA" altLang="fr-FR" smtClean="0"/>
              <a:pPr/>
              <a:t>‹N°›</a:t>
            </a:fld>
            <a:endParaRPr lang="fr-CA" alt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277813"/>
            <a:ext cx="7772400" cy="1143000"/>
          </a:xfrm>
        </p:spPr>
        <p:txBody>
          <a:bodyPr/>
          <a:lstStyle/>
          <a:p>
            <a:r>
              <a:rPr lang="fr-FR"/>
              <a:t>Modifiez le style du titre</a:t>
            </a:r>
            <a:endParaRPr lang="fr-CA"/>
          </a:p>
        </p:txBody>
      </p:sp>
      <p:sp>
        <p:nvSpPr>
          <p:cNvPr id="3" name="Espace réservé du texte 2"/>
          <p:cNvSpPr>
            <a:spLocks noGrp="1"/>
          </p:cNvSpPr>
          <p:nvPr>
            <p:ph type="body" sz="half" idx="1"/>
          </p:nvPr>
        </p:nvSpPr>
        <p:spPr>
          <a:xfrm>
            <a:off x="914400" y="1600200"/>
            <a:ext cx="7772400" cy="21891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914400" y="3941763"/>
            <a:ext cx="7772400" cy="21891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a:xfrm>
            <a:off x="914400" y="6251575"/>
            <a:ext cx="1981200" cy="457200"/>
          </a:xfrm>
        </p:spPr>
        <p:txBody>
          <a:bodyPr/>
          <a:lstStyle>
            <a:lvl1pPr>
              <a:defRPr/>
            </a:lvl1pPr>
          </a:lstStyle>
          <a:p>
            <a:r>
              <a:rPr lang="fr-FR" altLang="fr-FR"/>
              <a:t>Séguin Haché sencrl</a:t>
            </a:r>
            <a:endParaRPr lang="fr-CA" altLang="fr-FR"/>
          </a:p>
        </p:txBody>
      </p:sp>
      <p:sp>
        <p:nvSpPr>
          <p:cNvPr id="6" name="Espace réservé du pied de page 5"/>
          <p:cNvSpPr>
            <a:spLocks noGrp="1"/>
          </p:cNvSpPr>
          <p:nvPr>
            <p:ph type="ftr" sz="quarter" idx="11"/>
          </p:nvPr>
        </p:nvSpPr>
        <p:spPr>
          <a:xfrm>
            <a:off x="3352800" y="6248400"/>
            <a:ext cx="2971800" cy="457200"/>
          </a:xfrm>
        </p:spPr>
        <p:txBody>
          <a:bodyPr/>
          <a:lstStyle>
            <a:lvl1pPr>
              <a:defRPr/>
            </a:lvl1pPr>
          </a:lstStyle>
          <a:p>
            <a:r>
              <a:rPr lang="fr-CA" altLang="fr-FR"/>
              <a:t>www.seguinhache.com</a:t>
            </a:r>
          </a:p>
        </p:txBody>
      </p:sp>
      <p:sp>
        <p:nvSpPr>
          <p:cNvPr id="7" name="Espace réservé du numéro de diapositive 6"/>
          <p:cNvSpPr>
            <a:spLocks noGrp="1"/>
          </p:cNvSpPr>
          <p:nvPr>
            <p:ph type="sldNum" sz="quarter" idx="12"/>
          </p:nvPr>
        </p:nvSpPr>
        <p:spPr>
          <a:xfrm>
            <a:off x="6781800" y="6248400"/>
            <a:ext cx="1905000" cy="457200"/>
          </a:xfrm>
        </p:spPr>
        <p:txBody>
          <a:bodyPr/>
          <a:lstStyle>
            <a:lvl1pPr>
              <a:defRPr/>
            </a:lvl1pPr>
          </a:lstStyle>
          <a:p>
            <a:fld id="{7F9A89F5-91A9-4402-A09B-40E58054F2FE}" type="slidenum">
              <a:rPr lang="fr-CA" altLang="fr-FR"/>
              <a:pPr/>
              <a:t>‹N°›</a:t>
            </a:fld>
            <a:endParaRPr lang="fr-CA" altLang="fr-FR"/>
          </a:p>
        </p:txBody>
      </p:sp>
    </p:spTree>
    <p:extLst>
      <p:ext uri="{BB962C8B-B14F-4D97-AF65-F5344CB8AC3E}">
        <p14:creationId xmlns:p14="http://schemas.microsoft.com/office/powerpoint/2010/main" val="3315562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914400" y="277813"/>
            <a:ext cx="7772400" cy="1143000"/>
          </a:xfrm>
        </p:spPr>
        <p:txBody>
          <a:bodyPr/>
          <a:lstStyle/>
          <a:p>
            <a:r>
              <a:rPr lang="fr-FR"/>
              <a:t>Modifiez le style du titre</a:t>
            </a:r>
            <a:endParaRPr lang="fr-CA"/>
          </a:p>
        </p:txBody>
      </p:sp>
      <p:sp>
        <p:nvSpPr>
          <p:cNvPr id="3" name="Espace réservé du texte 2"/>
          <p:cNvSpPr>
            <a:spLocks noGrp="1"/>
          </p:cNvSpPr>
          <p:nvPr>
            <p:ph type="body" sz="half" idx="1"/>
          </p:nvPr>
        </p:nvSpPr>
        <p:spPr>
          <a:xfrm>
            <a:off x="914400" y="1600200"/>
            <a:ext cx="3810000" cy="45307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image de la bibliothèque 3"/>
          <p:cNvSpPr>
            <a:spLocks noGrp="1"/>
          </p:cNvSpPr>
          <p:nvPr>
            <p:ph type="clipArt" sz="half" idx="2"/>
          </p:nvPr>
        </p:nvSpPr>
        <p:spPr>
          <a:xfrm>
            <a:off x="4876800" y="1600200"/>
            <a:ext cx="3810000" cy="4530725"/>
          </a:xfrm>
        </p:spPr>
        <p:txBody>
          <a:bodyPr/>
          <a:lstStyle/>
          <a:p>
            <a:endParaRPr lang="fr-CA"/>
          </a:p>
        </p:txBody>
      </p:sp>
      <p:sp>
        <p:nvSpPr>
          <p:cNvPr id="5" name="Espace réservé de la date 4"/>
          <p:cNvSpPr>
            <a:spLocks noGrp="1"/>
          </p:cNvSpPr>
          <p:nvPr>
            <p:ph type="dt" sz="half" idx="10"/>
          </p:nvPr>
        </p:nvSpPr>
        <p:spPr>
          <a:xfrm>
            <a:off x="914400" y="6251575"/>
            <a:ext cx="1981200" cy="457200"/>
          </a:xfrm>
        </p:spPr>
        <p:txBody>
          <a:bodyPr/>
          <a:lstStyle>
            <a:lvl1pPr>
              <a:defRPr/>
            </a:lvl1pPr>
          </a:lstStyle>
          <a:p>
            <a:r>
              <a:rPr lang="fr-FR" altLang="fr-FR"/>
              <a:t>Séguin Haché sencrl</a:t>
            </a:r>
            <a:endParaRPr lang="fr-CA" altLang="fr-FR"/>
          </a:p>
        </p:txBody>
      </p:sp>
      <p:sp>
        <p:nvSpPr>
          <p:cNvPr id="6" name="Espace réservé du pied de page 5"/>
          <p:cNvSpPr>
            <a:spLocks noGrp="1"/>
          </p:cNvSpPr>
          <p:nvPr>
            <p:ph type="ftr" sz="quarter" idx="11"/>
          </p:nvPr>
        </p:nvSpPr>
        <p:spPr>
          <a:xfrm>
            <a:off x="3352800" y="6248400"/>
            <a:ext cx="2971800" cy="457200"/>
          </a:xfrm>
        </p:spPr>
        <p:txBody>
          <a:bodyPr/>
          <a:lstStyle>
            <a:lvl1pPr>
              <a:defRPr/>
            </a:lvl1pPr>
          </a:lstStyle>
          <a:p>
            <a:r>
              <a:rPr lang="fr-CA" altLang="fr-FR"/>
              <a:t>www.seguinhache.com</a:t>
            </a:r>
          </a:p>
        </p:txBody>
      </p:sp>
      <p:sp>
        <p:nvSpPr>
          <p:cNvPr id="7" name="Espace réservé du numéro de diapositive 6"/>
          <p:cNvSpPr>
            <a:spLocks noGrp="1"/>
          </p:cNvSpPr>
          <p:nvPr>
            <p:ph type="sldNum" sz="quarter" idx="12"/>
          </p:nvPr>
        </p:nvSpPr>
        <p:spPr>
          <a:xfrm>
            <a:off x="6781800" y="6248400"/>
            <a:ext cx="1905000" cy="457200"/>
          </a:xfrm>
        </p:spPr>
        <p:txBody>
          <a:bodyPr/>
          <a:lstStyle>
            <a:lvl1pPr>
              <a:defRPr/>
            </a:lvl1pPr>
          </a:lstStyle>
          <a:p>
            <a:fld id="{AB942C45-FFB5-4D68-9E84-2094E4DB7A4D}" type="slidenum">
              <a:rPr lang="fr-CA" altLang="fr-FR"/>
              <a:pPr/>
              <a:t>‹N°›</a:t>
            </a:fld>
            <a:endParaRPr lang="fr-CA" altLang="fr-FR"/>
          </a:p>
        </p:txBody>
      </p:sp>
    </p:spTree>
    <p:extLst>
      <p:ext uri="{BB962C8B-B14F-4D97-AF65-F5344CB8AC3E}">
        <p14:creationId xmlns:p14="http://schemas.microsoft.com/office/powerpoint/2010/main" val="2965288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re et diagramme ou organigramme">
    <p:spTree>
      <p:nvGrpSpPr>
        <p:cNvPr id="1" name=""/>
        <p:cNvGrpSpPr/>
        <p:nvPr/>
      </p:nvGrpSpPr>
      <p:grpSpPr>
        <a:xfrm>
          <a:off x="0" y="0"/>
          <a:ext cx="0" cy="0"/>
          <a:chOff x="0" y="0"/>
          <a:chExt cx="0" cy="0"/>
        </a:xfrm>
      </p:grpSpPr>
      <p:sp>
        <p:nvSpPr>
          <p:cNvPr id="2" name="Titre 1"/>
          <p:cNvSpPr>
            <a:spLocks noGrp="1"/>
          </p:cNvSpPr>
          <p:nvPr>
            <p:ph type="title"/>
          </p:nvPr>
        </p:nvSpPr>
        <p:spPr>
          <a:xfrm>
            <a:off x="914400" y="277813"/>
            <a:ext cx="7772400" cy="1143000"/>
          </a:xfrm>
        </p:spPr>
        <p:txBody>
          <a:bodyPr/>
          <a:lstStyle/>
          <a:p>
            <a:r>
              <a:rPr lang="fr-FR"/>
              <a:t>Modifiez le style du titre</a:t>
            </a:r>
            <a:endParaRPr lang="fr-CA"/>
          </a:p>
        </p:txBody>
      </p:sp>
      <p:sp>
        <p:nvSpPr>
          <p:cNvPr id="3" name="Espace réservé du graphique SmartArt 2"/>
          <p:cNvSpPr>
            <a:spLocks noGrp="1"/>
          </p:cNvSpPr>
          <p:nvPr>
            <p:ph type="dgm" idx="1"/>
          </p:nvPr>
        </p:nvSpPr>
        <p:spPr>
          <a:xfrm>
            <a:off x="914400" y="1600200"/>
            <a:ext cx="7772400" cy="4530725"/>
          </a:xfrm>
        </p:spPr>
        <p:txBody>
          <a:bodyPr/>
          <a:lstStyle/>
          <a:p>
            <a:endParaRPr lang="fr-CA"/>
          </a:p>
        </p:txBody>
      </p:sp>
      <p:sp>
        <p:nvSpPr>
          <p:cNvPr id="4" name="Espace réservé de la date 3"/>
          <p:cNvSpPr>
            <a:spLocks noGrp="1"/>
          </p:cNvSpPr>
          <p:nvPr>
            <p:ph type="dt" sz="half" idx="10"/>
          </p:nvPr>
        </p:nvSpPr>
        <p:spPr>
          <a:xfrm>
            <a:off x="914400" y="6251575"/>
            <a:ext cx="1981200" cy="457200"/>
          </a:xfrm>
        </p:spPr>
        <p:txBody>
          <a:bodyPr/>
          <a:lstStyle>
            <a:lvl1pPr>
              <a:defRPr/>
            </a:lvl1pPr>
          </a:lstStyle>
          <a:p>
            <a:r>
              <a:rPr lang="fr-FR" altLang="fr-FR"/>
              <a:t>Séguin Haché sencrl</a:t>
            </a:r>
            <a:endParaRPr lang="fr-CA" altLang="fr-FR"/>
          </a:p>
        </p:txBody>
      </p:sp>
      <p:sp>
        <p:nvSpPr>
          <p:cNvPr id="5" name="Espace réservé du pied de page 4"/>
          <p:cNvSpPr>
            <a:spLocks noGrp="1"/>
          </p:cNvSpPr>
          <p:nvPr>
            <p:ph type="ftr" sz="quarter" idx="11"/>
          </p:nvPr>
        </p:nvSpPr>
        <p:spPr>
          <a:xfrm>
            <a:off x="3352800" y="6248400"/>
            <a:ext cx="2971800" cy="457200"/>
          </a:xfrm>
        </p:spPr>
        <p:txBody>
          <a:bodyPr/>
          <a:lstStyle>
            <a:lvl1pPr>
              <a:defRPr/>
            </a:lvl1pPr>
          </a:lstStyle>
          <a:p>
            <a:r>
              <a:rPr lang="fr-CA" altLang="fr-FR"/>
              <a:t>www.seguinhache.com</a:t>
            </a:r>
          </a:p>
        </p:txBody>
      </p:sp>
      <p:sp>
        <p:nvSpPr>
          <p:cNvPr id="6" name="Espace réservé du numéro de diapositive 5"/>
          <p:cNvSpPr>
            <a:spLocks noGrp="1"/>
          </p:cNvSpPr>
          <p:nvPr>
            <p:ph type="sldNum" sz="quarter" idx="12"/>
          </p:nvPr>
        </p:nvSpPr>
        <p:spPr>
          <a:xfrm>
            <a:off x="6781800" y="6248400"/>
            <a:ext cx="1905000" cy="457200"/>
          </a:xfrm>
        </p:spPr>
        <p:txBody>
          <a:bodyPr/>
          <a:lstStyle>
            <a:lvl1pPr>
              <a:defRPr/>
            </a:lvl1pPr>
          </a:lstStyle>
          <a:p>
            <a:fld id="{CAFB75C2-6E16-4013-A7E4-12FB49ABFE23}" type="slidenum">
              <a:rPr lang="fr-CA" altLang="fr-FR"/>
              <a:pPr/>
              <a:t>‹N°›</a:t>
            </a:fld>
            <a:endParaRPr lang="fr-CA" altLang="fr-FR"/>
          </a:p>
        </p:txBody>
      </p:sp>
    </p:spTree>
    <p:extLst>
      <p:ext uri="{BB962C8B-B14F-4D97-AF65-F5344CB8AC3E}">
        <p14:creationId xmlns:p14="http://schemas.microsoft.com/office/powerpoint/2010/main" val="3252520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277813"/>
            <a:ext cx="7772400" cy="1143000"/>
          </a:xfrm>
        </p:spPr>
        <p:txBody>
          <a:bodyPr/>
          <a:lstStyle/>
          <a:p>
            <a:r>
              <a:rPr lang="fr-FR"/>
              <a:t>Modifiez le style du titre</a:t>
            </a:r>
            <a:endParaRPr lang="fr-CA"/>
          </a:p>
        </p:txBody>
      </p:sp>
      <p:sp>
        <p:nvSpPr>
          <p:cNvPr id="3" name="Espace réservé du texte 2"/>
          <p:cNvSpPr>
            <a:spLocks noGrp="1"/>
          </p:cNvSpPr>
          <p:nvPr>
            <p:ph type="body" sz="half" idx="1"/>
          </p:nvPr>
        </p:nvSpPr>
        <p:spPr>
          <a:xfrm>
            <a:off x="914400" y="1600200"/>
            <a:ext cx="3810000" cy="45307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876800" y="1600200"/>
            <a:ext cx="3810000" cy="45307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a:xfrm>
            <a:off x="914400" y="6251575"/>
            <a:ext cx="1981200" cy="457200"/>
          </a:xfrm>
        </p:spPr>
        <p:txBody>
          <a:bodyPr/>
          <a:lstStyle>
            <a:lvl1pPr>
              <a:defRPr/>
            </a:lvl1pPr>
          </a:lstStyle>
          <a:p>
            <a:r>
              <a:rPr lang="fr-FR" altLang="fr-FR"/>
              <a:t>Séguin Haché sencrl</a:t>
            </a:r>
            <a:endParaRPr lang="fr-CA" altLang="fr-FR"/>
          </a:p>
        </p:txBody>
      </p:sp>
      <p:sp>
        <p:nvSpPr>
          <p:cNvPr id="6" name="Espace réservé du pied de page 5"/>
          <p:cNvSpPr>
            <a:spLocks noGrp="1"/>
          </p:cNvSpPr>
          <p:nvPr>
            <p:ph type="ftr" sz="quarter" idx="11"/>
          </p:nvPr>
        </p:nvSpPr>
        <p:spPr>
          <a:xfrm>
            <a:off x="3352800" y="6248400"/>
            <a:ext cx="2971800" cy="457200"/>
          </a:xfrm>
        </p:spPr>
        <p:txBody>
          <a:bodyPr/>
          <a:lstStyle>
            <a:lvl1pPr>
              <a:defRPr/>
            </a:lvl1pPr>
          </a:lstStyle>
          <a:p>
            <a:r>
              <a:rPr lang="fr-CA" altLang="fr-FR"/>
              <a:t>www.seguinhache.com</a:t>
            </a:r>
          </a:p>
        </p:txBody>
      </p:sp>
      <p:sp>
        <p:nvSpPr>
          <p:cNvPr id="7" name="Espace réservé du numéro de diapositive 6"/>
          <p:cNvSpPr>
            <a:spLocks noGrp="1"/>
          </p:cNvSpPr>
          <p:nvPr>
            <p:ph type="sldNum" sz="quarter" idx="12"/>
          </p:nvPr>
        </p:nvSpPr>
        <p:spPr>
          <a:xfrm>
            <a:off x="6781800" y="6248400"/>
            <a:ext cx="1905000" cy="457200"/>
          </a:xfrm>
        </p:spPr>
        <p:txBody>
          <a:bodyPr/>
          <a:lstStyle>
            <a:lvl1pPr>
              <a:defRPr/>
            </a:lvl1pPr>
          </a:lstStyle>
          <a:p>
            <a:fld id="{E47D45FB-1487-4EF1-9975-7586F41CC4F7}" type="slidenum">
              <a:rPr lang="fr-CA" altLang="fr-FR"/>
              <a:pPr/>
              <a:t>‹N°›</a:t>
            </a:fld>
            <a:endParaRPr lang="fr-CA" altLang="fr-FR"/>
          </a:p>
        </p:txBody>
      </p:sp>
    </p:spTree>
    <p:extLst>
      <p:ext uri="{BB962C8B-B14F-4D97-AF65-F5344CB8AC3E}">
        <p14:creationId xmlns:p14="http://schemas.microsoft.com/office/powerpoint/2010/main" val="269861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fr-FR" altLang="fr-FR"/>
              <a:t>Séguin Haché sencrl</a:t>
            </a:r>
            <a:endParaRPr lang="fr-CA" altLang="fr-FR"/>
          </a:p>
        </p:txBody>
      </p:sp>
      <p:sp>
        <p:nvSpPr>
          <p:cNvPr id="5" name="Footer Placeholder 4"/>
          <p:cNvSpPr>
            <a:spLocks noGrp="1"/>
          </p:cNvSpPr>
          <p:nvPr>
            <p:ph type="ftr" sz="quarter" idx="11"/>
          </p:nvPr>
        </p:nvSpPr>
        <p:spPr/>
        <p:txBody>
          <a:bodyPr/>
          <a:lstStyle/>
          <a:p>
            <a:r>
              <a:rPr lang="fr-CA" altLang="fr-FR"/>
              <a:t>www.seguinhache.com</a:t>
            </a:r>
          </a:p>
        </p:txBody>
      </p:sp>
      <p:sp>
        <p:nvSpPr>
          <p:cNvPr id="6" name="Slide Number Placeholder 5"/>
          <p:cNvSpPr>
            <a:spLocks noGrp="1"/>
          </p:cNvSpPr>
          <p:nvPr>
            <p:ph type="sldNum" sz="quarter" idx="12"/>
          </p:nvPr>
        </p:nvSpPr>
        <p:spPr/>
        <p:txBody>
          <a:bodyPr/>
          <a:lstStyle/>
          <a:p>
            <a:fld id="{5631E7C7-E685-449D-9839-C9352025EBB5}" type="slidenum">
              <a:rPr lang="fr-CA" altLang="fr-FR" smtClean="0"/>
              <a:pPr/>
              <a:t>‹N°›</a:t>
            </a:fld>
            <a:endParaRPr lang="fr-CA"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fr-FR"/>
              <a:t>Modifiez le style du titre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r>
              <a:rPr lang="fr-FR" altLang="fr-FR"/>
              <a:t>Séguin Haché sencrl</a:t>
            </a:r>
            <a:endParaRPr lang="fr-CA" altLang="fr-FR"/>
          </a:p>
        </p:txBody>
      </p:sp>
      <p:sp>
        <p:nvSpPr>
          <p:cNvPr id="5" name="Footer Placeholder 4"/>
          <p:cNvSpPr>
            <a:spLocks noGrp="1"/>
          </p:cNvSpPr>
          <p:nvPr>
            <p:ph type="ftr" sz="quarter" idx="11"/>
          </p:nvPr>
        </p:nvSpPr>
        <p:spPr/>
        <p:txBody>
          <a:bodyPr/>
          <a:lstStyle/>
          <a:p>
            <a:r>
              <a:rPr lang="fr-CA" altLang="fr-FR"/>
              <a:t>www.seguinhache.com</a:t>
            </a:r>
          </a:p>
        </p:txBody>
      </p:sp>
      <p:sp>
        <p:nvSpPr>
          <p:cNvPr id="6" name="Slide Number Placeholder 5"/>
          <p:cNvSpPr>
            <a:spLocks noGrp="1"/>
          </p:cNvSpPr>
          <p:nvPr>
            <p:ph type="sldNum" sz="quarter" idx="12"/>
          </p:nvPr>
        </p:nvSpPr>
        <p:spPr/>
        <p:txBody>
          <a:bodyPr/>
          <a:lstStyle/>
          <a:p>
            <a:fld id="{DA6878E7-C1C9-4652-82E4-8747F9DEE294}" type="slidenum">
              <a:rPr lang="fr-CA" altLang="fr-FR" smtClean="0"/>
              <a:pPr/>
              <a:t>‹N°›</a:t>
            </a:fld>
            <a:endParaRPr lang="fr-CA" altLang="fr-F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r>
              <a:rPr lang="fr-FR" altLang="fr-FR"/>
              <a:t>Séguin Haché sencrl</a:t>
            </a:r>
            <a:endParaRPr lang="fr-CA" altLang="fr-FR"/>
          </a:p>
        </p:txBody>
      </p:sp>
      <p:sp>
        <p:nvSpPr>
          <p:cNvPr id="6" name="Footer Placeholder 5"/>
          <p:cNvSpPr>
            <a:spLocks noGrp="1"/>
          </p:cNvSpPr>
          <p:nvPr>
            <p:ph type="ftr" sz="quarter" idx="11"/>
          </p:nvPr>
        </p:nvSpPr>
        <p:spPr/>
        <p:txBody>
          <a:bodyPr/>
          <a:lstStyle/>
          <a:p>
            <a:r>
              <a:rPr lang="fr-CA" altLang="fr-FR"/>
              <a:t>www.seguinhache.com</a:t>
            </a:r>
          </a:p>
        </p:txBody>
      </p:sp>
      <p:sp>
        <p:nvSpPr>
          <p:cNvPr id="7" name="Slide Number Placeholder 6"/>
          <p:cNvSpPr>
            <a:spLocks noGrp="1"/>
          </p:cNvSpPr>
          <p:nvPr>
            <p:ph type="sldNum" sz="quarter" idx="12"/>
          </p:nvPr>
        </p:nvSpPr>
        <p:spPr/>
        <p:txBody>
          <a:bodyPr/>
          <a:lstStyle/>
          <a:p>
            <a:fld id="{50E39C89-4473-481D-83C2-B0C8B99F92D9}" type="slidenum">
              <a:rPr lang="fr-CA" altLang="fr-FR" smtClean="0"/>
              <a:pPr/>
              <a:t>‹N°›</a:t>
            </a:fld>
            <a:endParaRPr lang="fr-CA"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r>
              <a:rPr lang="fr-FR" altLang="fr-FR"/>
              <a:t>Séguin Haché sencrl</a:t>
            </a:r>
            <a:endParaRPr lang="fr-CA" altLang="fr-FR"/>
          </a:p>
        </p:txBody>
      </p:sp>
      <p:sp>
        <p:nvSpPr>
          <p:cNvPr id="8" name="Footer Placeholder 7"/>
          <p:cNvSpPr>
            <a:spLocks noGrp="1"/>
          </p:cNvSpPr>
          <p:nvPr>
            <p:ph type="ftr" sz="quarter" idx="11"/>
          </p:nvPr>
        </p:nvSpPr>
        <p:spPr/>
        <p:txBody>
          <a:bodyPr/>
          <a:lstStyle/>
          <a:p>
            <a:r>
              <a:rPr lang="fr-CA" altLang="fr-FR"/>
              <a:t>www.seguinhache.com</a:t>
            </a:r>
          </a:p>
        </p:txBody>
      </p:sp>
      <p:sp>
        <p:nvSpPr>
          <p:cNvPr id="9" name="Slide Number Placeholder 8"/>
          <p:cNvSpPr>
            <a:spLocks noGrp="1"/>
          </p:cNvSpPr>
          <p:nvPr>
            <p:ph type="sldNum" sz="quarter" idx="12"/>
          </p:nvPr>
        </p:nvSpPr>
        <p:spPr/>
        <p:txBody>
          <a:bodyPr/>
          <a:lstStyle/>
          <a:p>
            <a:fld id="{CCB46EA2-E49F-4887-8208-DD4AB8CB426C}" type="slidenum">
              <a:rPr lang="fr-CA" altLang="fr-FR" smtClean="0"/>
              <a:pPr/>
              <a:t>‹N°›</a:t>
            </a:fld>
            <a:endParaRPr lang="fr-CA" altLang="fr-F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r>
              <a:rPr lang="fr-FR" altLang="fr-FR"/>
              <a:t>Séguin Haché sencrl</a:t>
            </a:r>
            <a:endParaRPr lang="fr-CA" altLang="fr-FR"/>
          </a:p>
        </p:txBody>
      </p:sp>
      <p:sp>
        <p:nvSpPr>
          <p:cNvPr id="4" name="Footer Placeholder 3"/>
          <p:cNvSpPr>
            <a:spLocks noGrp="1"/>
          </p:cNvSpPr>
          <p:nvPr>
            <p:ph type="ftr" sz="quarter" idx="11"/>
          </p:nvPr>
        </p:nvSpPr>
        <p:spPr/>
        <p:txBody>
          <a:bodyPr/>
          <a:lstStyle/>
          <a:p>
            <a:r>
              <a:rPr lang="fr-CA" altLang="fr-FR"/>
              <a:t>www.seguinhache.com</a:t>
            </a:r>
          </a:p>
        </p:txBody>
      </p:sp>
      <p:sp>
        <p:nvSpPr>
          <p:cNvPr id="5" name="Slide Number Placeholder 4"/>
          <p:cNvSpPr>
            <a:spLocks noGrp="1"/>
          </p:cNvSpPr>
          <p:nvPr>
            <p:ph type="sldNum" sz="quarter" idx="12"/>
          </p:nvPr>
        </p:nvSpPr>
        <p:spPr/>
        <p:txBody>
          <a:bodyPr/>
          <a:lstStyle/>
          <a:p>
            <a:fld id="{8080FFD1-3E58-418B-B3E1-37D2A91F29F2}" type="slidenum">
              <a:rPr lang="fr-CA" altLang="fr-FR" smtClean="0"/>
              <a:pPr/>
              <a:t>‹N°›</a:t>
            </a:fld>
            <a:endParaRPr lang="fr-CA"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ltLang="fr-FR"/>
              <a:t>Séguin Haché sencrl</a:t>
            </a:r>
            <a:endParaRPr lang="fr-CA" altLang="fr-FR"/>
          </a:p>
        </p:txBody>
      </p:sp>
      <p:sp>
        <p:nvSpPr>
          <p:cNvPr id="3" name="Footer Placeholder 2"/>
          <p:cNvSpPr>
            <a:spLocks noGrp="1"/>
          </p:cNvSpPr>
          <p:nvPr>
            <p:ph type="ftr" sz="quarter" idx="11"/>
          </p:nvPr>
        </p:nvSpPr>
        <p:spPr/>
        <p:txBody>
          <a:bodyPr/>
          <a:lstStyle/>
          <a:p>
            <a:r>
              <a:rPr lang="fr-CA" altLang="fr-FR"/>
              <a:t>www.seguinhache.com</a:t>
            </a:r>
          </a:p>
        </p:txBody>
      </p:sp>
      <p:sp>
        <p:nvSpPr>
          <p:cNvPr id="4" name="Slide Number Placeholder 3"/>
          <p:cNvSpPr>
            <a:spLocks noGrp="1"/>
          </p:cNvSpPr>
          <p:nvPr>
            <p:ph type="sldNum" sz="quarter" idx="12"/>
          </p:nvPr>
        </p:nvSpPr>
        <p:spPr/>
        <p:txBody>
          <a:bodyPr/>
          <a:lstStyle/>
          <a:p>
            <a:fld id="{CF7B8E01-BD80-45CA-B076-71F8B9B81CC8}" type="slidenum">
              <a:rPr lang="fr-CA" altLang="fr-FR" smtClean="0"/>
              <a:pPr/>
              <a:t>‹N°›</a:t>
            </a:fld>
            <a:endParaRPr lang="fr-CA"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fr-FR"/>
              <a:t>Modifiez le style du titre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r>
              <a:rPr lang="fr-FR" altLang="fr-FR"/>
              <a:t>Séguin Haché sencrl</a:t>
            </a:r>
            <a:endParaRPr lang="fr-CA" altLang="fr-FR"/>
          </a:p>
        </p:txBody>
      </p:sp>
      <p:sp>
        <p:nvSpPr>
          <p:cNvPr id="6" name="Footer Placeholder 5"/>
          <p:cNvSpPr>
            <a:spLocks noGrp="1"/>
          </p:cNvSpPr>
          <p:nvPr>
            <p:ph type="ftr" sz="quarter" idx="11"/>
          </p:nvPr>
        </p:nvSpPr>
        <p:spPr/>
        <p:txBody>
          <a:bodyPr/>
          <a:lstStyle/>
          <a:p>
            <a:r>
              <a:rPr lang="fr-CA" altLang="fr-FR"/>
              <a:t>www.seguinhache.com</a:t>
            </a:r>
          </a:p>
        </p:txBody>
      </p:sp>
      <p:sp>
        <p:nvSpPr>
          <p:cNvPr id="7" name="Slide Number Placeholder 6"/>
          <p:cNvSpPr>
            <a:spLocks noGrp="1"/>
          </p:cNvSpPr>
          <p:nvPr>
            <p:ph type="sldNum" sz="quarter" idx="12"/>
          </p:nvPr>
        </p:nvSpPr>
        <p:spPr/>
        <p:txBody>
          <a:bodyPr/>
          <a:lstStyle/>
          <a:p>
            <a:fld id="{50ECDCE7-9E80-4FCB-9D21-40330499421C}" type="slidenum">
              <a:rPr lang="fr-CA" altLang="fr-FR" smtClean="0"/>
              <a:pPr/>
              <a:t>‹N°›</a:t>
            </a:fld>
            <a:endParaRPr lang="fr-CA" altLang="fr-F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fr-FR"/>
              <a:t>Modifiez le style du titre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r>
              <a:rPr lang="fr-FR" altLang="fr-FR"/>
              <a:t>Séguin Haché sencrl</a:t>
            </a:r>
            <a:endParaRPr lang="fr-CA" altLang="fr-FR"/>
          </a:p>
        </p:txBody>
      </p:sp>
      <p:sp>
        <p:nvSpPr>
          <p:cNvPr id="6" name="Footer Placeholder 5"/>
          <p:cNvSpPr>
            <a:spLocks noGrp="1"/>
          </p:cNvSpPr>
          <p:nvPr>
            <p:ph type="ftr" sz="quarter" idx="11"/>
          </p:nvPr>
        </p:nvSpPr>
        <p:spPr/>
        <p:txBody>
          <a:bodyPr/>
          <a:lstStyle/>
          <a:p>
            <a:r>
              <a:rPr lang="fr-CA" altLang="fr-FR"/>
              <a:t>www.seguinhache.com</a:t>
            </a:r>
          </a:p>
        </p:txBody>
      </p:sp>
      <p:sp>
        <p:nvSpPr>
          <p:cNvPr id="7" name="Slide Number Placeholder 6"/>
          <p:cNvSpPr>
            <a:spLocks noGrp="1"/>
          </p:cNvSpPr>
          <p:nvPr>
            <p:ph type="sldNum" sz="quarter" idx="12"/>
          </p:nvPr>
        </p:nvSpPr>
        <p:spPr/>
        <p:txBody>
          <a:bodyPr/>
          <a:lstStyle/>
          <a:p>
            <a:fld id="{43B90954-71EB-4CD9-9536-A8960566E576}" type="slidenum">
              <a:rPr lang="fr-CA" altLang="fr-FR" smtClean="0"/>
              <a:pPr/>
              <a:t>‹N°›</a:t>
            </a:fld>
            <a:endParaRPr lang="fr-CA"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fr-FR"/>
              <a:t>Modifiez le style du titre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r>
              <a:rPr lang="fr-FR" altLang="fr-FR"/>
              <a:t>Séguin Haché sencrl</a:t>
            </a:r>
            <a:endParaRPr lang="fr-CA" altLang="fr-F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fr-CA" altLang="fr-FR"/>
              <a:t>www.seguinhache.com</a:t>
            </a: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B3F2271-E7E3-4043-952D-0ED5B8EEC0E6}" type="slidenum">
              <a:rPr lang="fr-CA" altLang="fr-FR" smtClean="0"/>
              <a:pPr/>
              <a:t>‹N°›</a:t>
            </a:fld>
            <a:endParaRPr lang="fr-CA" altLang="fr-F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Lst>
  <p:hf hdr="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png"/><Relationship Id="rId5" Type="http://schemas.openxmlformats.org/officeDocument/2006/relationships/slideLayout" Target="../slideLayouts/slideLayout12.xml"/><Relationship Id="rId4" Type="http://schemas.openxmlformats.org/officeDocument/2006/relationships/tags" Target="../tags/tag40.xml"/></Relationships>
</file>

<file path=ppt/slides/_rels/slide11.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Layout" Target="../slideLayouts/slideLayout2.xml"/><Relationship Id="rId4" Type="http://schemas.openxmlformats.org/officeDocument/2006/relationships/tags" Target="../tags/tag44.xml"/></Relationships>
</file>

<file path=ppt/slides/_rels/slide1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Layout" Target="../slideLayouts/slideLayout2.xml"/><Relationship Id="rId4" Type="http://schemas.openxmlformats.org/officeDocument/2006/relationships/tags" Target="../tags/tag48.xml"/></Relationships>
</file>

<file path=ppt/slides/_rels/slide13.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Layout" Target="../slideLayouts/slideLayout2.xml"/><Relationship Id="rId4" Type="http://schemas.openxmlformats.org/officeDocument/2006/relationships/tags" Target="../tags/tag52.xml"/></Relationships>
</file>

<file path=ppt/slides/_rels/slide1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15.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16.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slideLayout" Target="../slideLayouts/slideLayout2.xml"/><Relationship Id="rId4" Type="http://schemas.openxmlformats.org/officeDocument/2006/relationships/tags" Target="../tags/tag64.xml"/></Relationships>
</file>

<file path=ppt/slides/_rels/slide17.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4.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Layout" Target="../slideLayouts/slideLayout13.xml"/><Relationship Id="rId5" Type="http://schemas.openxmlformats.org/officeDocument/2006/relationships/tags" Target="../tags/tag69.xml"/><Relationship Id="rId4" Type="http://schemas.openxmlformats.org/officeDocument/2006/relationships/tags" Target="../tags/tag68.xml"/></Relationships>
</file>

<file path=ppt/slides/_rels/slide18.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slideLayout" Target="../slideLayouts/slideLayout2.xml"/><Relationship Id="rId4" Type="http://schemas.openxmlformats.org/officeDocument/2006/relationships/tags" Target="../tags/tag73.xml"/></Relationships>
</file>

<file path=ppt/slides/_rels/slide19.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5.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12.xml"/><Relationship Id="rId5" Type="http://schemas.openxmlformats.org/officeDocument/2006/relationships/tags" Target="../tags/tag78.xml"/><Relationship Id="rId4" Type="http://schemas.openxmlformats.org/officeDocument/2006/relationships/tags" Target="../tags/tag77.xml"/></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6.xml"/><Relationship Id="rId7" Type="http://schemas.openxmlformats.org/officeDocument/2006/relationships/notesSlide" Target="../notesSlides/notesSlide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12.xml"/><Relationship Id="rId5" Type="http://schemas.openxmlformats.org/officeDocument/2006/relationships/tags" Target="../tags/tag8.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81.xml"/><Relationship Id="rId7" Type="http://schemas.openxmlformats.org/officeDocument/2006/relationships/diagramData" Target="../diagrams/data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14.xml"/><Relationship Id="rId11" Type="http://schemas.microsoft.com/office/2007/relationships/diagramDrawing" Target="../diagrams/drawing1.xml"/><Relationship Id="rId5" Type="http://schemas.openxmlformats.org/officeDocument/2006/relationships/tags" Target="../tags/tag83.xml"/><Relationship Id="rId10" Type="http://schemas.openxmlformats.org/officeDocument/2006/relationships/diagramColors" Target="../diagrams/colors1.xml"/><Relationship Id="rId4" Type="http://schemas.openxmlformats.org/officeDocument/2006/relationships/tags" Target="../tags/tag82.xml"/><Relationship Id="rId9"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6.wmf"/><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Layout" Target="../slideLayouts/slideLayout15.xml"/><Relationship Id="rId5" Type="http://schemas.openxmlformats.org/officeDocument/2006/relationships/tags" Target="../tags/tag88.xml"/><Relationship Id="rId4" Type="http://schemas.openxmlformats.org/officeDocument/2006/relationships/tags" Target="../tags/tag87.xml"/></Relationships>
</file>

<file path=ppt/slides/_rels/slide22.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7.wmf"/><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15.xml"/><Relationship Id="rId5" Type="http://schemas.openxmlformats.org/officeDocument/2006/relationships/tags" Target="../tags/tag93.xml"/><Relationship Id="rId4" Type="http://schemas.openxmlformats.org/officeDocument/2006/relationships/tags" Target="../tags/tag92.xml"/></Relationships>
</file>

<file path=ppt/slides/_rels/slide23.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slideLayout" Target="../slideLayouts/slideLayout2.xml"/><Relationship Id="rId4" Type="http://schemas.openxmlformats.org/officeDocument/2006/relationships/tags" Target="../tags/tag97.xml"/></Relationships>
</file>

<file path=ppt/slides/_rels/slide24.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8.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12.xml"/><Relationship Id="rId5" Type="http://schemas.openxmlformats.org/officeDocument/2006/relationships/tags" Target="../tags/tag102.xml"/><Relationship Id="rId4" Type="http://schemas.openxmlformats.org/officeDocument/2006/relationships/tags" Target="../tags/tag101.xml"/></Relationships>
</file>

<file path=ppt/slides/_rels/slide25.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9.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12.xml"/><Relationship Id="rId5" Type="http://schemas.openxmlformats.org/officeDocument/2006/relationships/tags" Target="../tags/tag107.xml"/><Relationship Id="rId4" Type="http://schemas.openxmlformats.org/officeDocument/2006/relationships/tags" Target="../tags/tag106.xml"/></Relationships>
</file>

<file path=ppt/slides/_rels/slide26.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slideLayout" Target="../slideLayouts/slideLayout2.xml"/><Relationship Id="rId4" Type="http://schemas.openxmlformats.org/officeDocument/2006/relationships/tags" Target="../tags/tag111.xml"/></Relationships>
</file>

<file path=ppt/slides/_rels/slide2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tags" Target="../tags/tag114.xml"/><Relationship Id="rId7" Type="http://schemas.openxmlformats.org/officeDocument/2006/relationships/slideLayout" Target="../slideLayouts/slideLayout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s>
</file>

<file path=ppt/slides/_rels/slide28.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slideLayout" Target="../slideLayouts/slideLayout2.xml"/><Relationship Id="rId4" Type="http://schemas.openxmlformats.org/officeDocument/2006/relationships/tags" Target="../tags/tag121.xml"/></Relationships>
</file>

<file path=ppt/slides/_rels/slide29.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slideLayout" Target="../slideLayouts/slideLayout2.xml"/><Relationship Id="rId4" Type="http://schemas.openxmlformats.org/officeDocument/2006/relationships/tags" Target="../tags/tag125.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slideLayout" Target="../slideLayouts/slideLayout1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slideLayout" Target="../slideLayouts/slideLayout2.xml"/><Relationship Id="rId4" Type="http://schemas.openxmlformats.org/officeDocument/2006/relationships/tags" Target="../tags/tag129.xml"/></Relationships>
</file>

<file path=ppt/slides/_rels/slide31.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slideLayout" Target="../slideLayouts/slideLayout2.xml"/><Relationship Id="rId4" Type="http://schemas.openxmlformats.org/officeDocument/2006/relationships/tags" Target="../tags/tag133.xml"/></Relationships>
</file>

<file path=ppt/slides/_rels/slide32.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slideLayout" Target="../slideLayouts/slideLayout2.xml"/><Relationship Id="rId4" Type="http://schemas.openxmlformats.org/officeDocument/2006/relationships/tags" Target="../tags/tag137.xml"/></Relationships>
</file>

<file path=ppt/slides/_rels/slide33.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4.xml"/><Relationship Id="rId5" Type="http://schemas.openxmlformats.org/officeDocument/2006/relationships/tags" Target="../tags/tag142.xml"/><Relationship Id="rId4" Type="http://schemas.openxmlformats.org/officeDocument/2006/relationships/tags" Target="../tags/tag141.xml"/></Relationships>
</file>

<file path=ppt/slides/_rels/slide34.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10.png"/><Relationship Id="rId5" Type="http://schemas.openxmlformats.org/officeDocument/2006/relationships/slideLayout" Target="../slideLayouts/slideLayout12.xml"/><Relationship Id="rId4" Type="http://schemas.openxmlformats.org/officeDocument/2006/relationships/tags" Target="../tags/tag146.xml"/></Relationships>
</file>

<file path=ppt/slides/_rels/slide35.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image" Target="../media/image11.png"/><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12.xml"/><Relationship Id="rId5" Type="http://schemas.openxmlformats.org/officeDocument/2006/relationships/tags" Target="../tags/tag151.xml"/><Relationship Id="rId4" Type="http://schemas.openxmlformats.org/officeDocument/2006/relationships/tags" Target="../tags/tag150.xml"/></Relationships>
</file>

<file path=ppt/slides/_rels/slide36.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image" Target="../media/image12.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slideLayout" Target="../slideLayouts/slideLayout12.xml"/><Relationship Id="rId5" Type="http://schemas.openxmlformats.org/officeDocument/2006/relationships/tags" Target="../tags/tag156.xml"/><Relationship Id="rId4" Type="http://schemas.openxmlformats.org/officeDocument/2006/relationships/tags" Target="../tags/tag155.xm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159.xml"/><Relationship Id="rId7" Type="http://schemas.openxmlformats.org/officeDocument/2006/relationships/tags" Target="../tags/tag163.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9"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14.jpg"/><Relationship Id="rId5" Type="http://schemas.openxmlformats.org/officeDocument/2006/relationships/slideLayout" Target="../slideLayouts/slideLayout2.xml"/><Relationship Id="rId4" Type="http://schemas.openxmlformats.org/officeDocument/2006/relationships/tags" Target="../tags/tag167.xml"/></Relationships>
</file>

<file path=ppt/slides/_rels/slide39.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slide" Target="slide42.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 Target="slide41.xml"/><Relationship Id="rId5" Type="http://schemas.openxmlformats.org/officeDocument/2006/relationships/slideLayout" Target="../slideLayouts/slideLayout2.xml"/><Relationship Id="rId4" Type="http://schemas.openxmlformats.org/officeDocument/2006/relationships/tags" Target="../tags/tag171.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slideLayout" Target="../slideLayouts/slideLayout12.xml"/><Relationship Id="rId4"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slideLayout" Target="../slideLayouts/slideLayout2.xml"/><Relationship Id="rId4" Type="http://schemas.openxmlformats.org/officeDocument/2006/relationships/tags" Target="../tags/tag175.xml"/></Relationships>
</file>

<file path=ppt/slides/_rels/slide41.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slideLayout" Target="../slideLayouts/slideLayout2.xml"/><Relationship Id="rId4" Type="http://schemas.openxmlformats.org/officeDocument/2006/relationships/tags" Target="../tags/tag179.xml"/></Relationships>
</file>

<file path=ppt/slides/_rels/slide42.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slideLayout" Target="../slideLayouts/slideLayout2.xml"/><Relationship Id="rId4" Type="http://schemas.openxmlformats.org/officeDocument/2006/relationships/tags" Target="../tags/tag183.xml"/></Relationships>
</file>

<file path=ppt/slides/_rels/slide43.xml.rels><?xml version="1.0" encoding="UTF-8" standalone="yes"?>
<Relationships xmlns="http://schemas.openxmlformats.org/package/2006/relationships"><Relationship Id="rId3" Type="http://schemas.openxmlformats.org/officeDocument/2006/relationships/tags" Target="../tags/tag186.xml"/><Relationship Id="rId7" Type="http://schemas.openxmlformats.org/officeDocument/2006/relationships/image" Target="../media/image15.png"/><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slideLayout" Target="../slideLayouts/slideLayout12.xml"/><Relationship Id="rId5" Type="http://schemas.openxmlformats.org/officeDocument/2006/relationships/tags" Target="../tags/tag188.xml"/><Relationship Id="rId4" Type="http://schemas.openxmlformats.org/officeDocument/2006/relationships/tags" Target="../tags/tag187.xml"/></Relationships>
</file>

<file path=ppt/slides/_rels/slide44.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slideLayout" Target="../slideLayouts/slideLayout12.xml"/><Relationship Id="rId5" Type="http://schemas.openxmlformats.org/officeDocument/2006/relationships/tags" Target="../tags/tag193.xml"/><Relationship Id="rId4" Type="http://schemas.openxmlformats.org/officeDocument/2006/relationships/tags" Target="../tags/tag192.xml"/></Relationships>
</file>

<file path=ppt/slides/_rels/slide45.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slideLayout" Target="../slideLayouts/slideLayout12.xml"/><Relationship Id="rId4" Type="http://schemas.openxmlformats.org/officeDocument/2006/relationships/tags" Target="../tags/tag197.xml"/></Relationships>
</file>

<file path=ppt/slides/_rels/slide46.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hyperlink" Target="http://www.lacopropriete.info/lexique.html?mot=Fonds%20de%20pr&#233;voyance" TargetMode="External"/><Relationship Id="rId5" Type="http://schemas.openxmlformats.org/officeDocument/2006/relationships/slideLayout" Target="../slideLayouts/slideLayout12.xml"/><Relationship Id="rId4" Type="http://schemas.openxmlformats.org/officeDocument/2006/relationships/tags" Target="../tags/tag201.xml"/></Relationships>
</file>

<file path=ppt/slides/_rels/slide47.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5" Type="http://schemas.openxmlformats.org/officeDocument/2006/relationships/slideLayout" Target="../slideLayouts/slideLayout12.xml"/><Relationship Id="rId4" Type="http://schemas.openxmlformats.org/officeDocument/2006/relationships/tags" Target="../tags/tag205.xml"/></Relationships>
</file>

<file path=ppt/slides/_rels/slide48.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5" Type="http://schemas.openxmlformats.org/officeDocument/2006/relationships/slideLayout" Target="../slideLayouts/slideLayout12.xml"/><Relationship Id="rId4" Type="http://schemas.openxmlformats.org/officeDocument/2006/relationships/tags" Target="../tags/tag209.xml"/></Relationships>
</file>

<file path=ppt/slides/_rels/slide49.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5" Type="http://schemas.openxmlformats.org/officeDocument/2006/relationships/slideLayout" Target="../slideLayouts/slideLayout12.xml"/><Relationship Id="rId4" Type="http://schemas.openxmlformats.org/officeDocument/2006/relationships/tags" Target="../tags/tag213.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50.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5" Type="http://schemas.openxmlformats.org/officeDocument/2006/relationships/slideLayout" Target="../slideLayouts/slideLayout12.xml"/><Relationship Id="rId4" Type="http://schemas.openxmlformats.org/officeDocument/2006/relationships/tags" Target="../tags/tag217.xml"/></Relationships>
</file>

<file path=ppt/slides/_rels/slide51.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5" Type="http://schemas.openxmlformats.org/officeDocument/2006/relationships/slideLayout" Target="../slideLayouts/slideLayout2.xml"/><Relationship Id="rId4" Type="http://schemas.openxmlformats.org/officeDocument/2006/relationships/tags" Target="../tags/tag221.xml"/></Relationships>
</file>

<file path=ppt/slides/_rels/slide52.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image" Target="../media/image16.jpg"/><Relationship Id="rId5" Type="http://schemas.openxmlformats.org/officeDocument/2006/relationships/slideLayout" Target="../slideLayouts/slideLayout2.xml"/><Relationship Id="rId4" Type="http://schemas.openxmlformats.org/officeDocument/2006/relationships/tags" Target="../tags/tag225.xml"/></Relationships>
</file>

<file path=ppt/slides/_rels/slide53.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5" Type="http://schemas.openxmlformats.org/officeDocument/2006/relationships/slideLayout" Target="../slideLayouts/slideLayout2.xml"/><Relationship Id="rId4" Type="http://schemas.openxmlformats.org/officeDocument/2006/relationships/tags" Target="../tags/tag229.xml"/></Relationships>
</file>

<file path=ppt/slides/_rels/slide54.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5" Type="http://schemas.openxmlformats.org/officeDocument/2006/relationships/slideLayout" Target="../slideLayouts/slideLayout2.xml"/><Relationship Id="rId4" Type="http://schemas.openxmlformats.org/officeDocument/2006/relationships/tags" Target="../tags/tag233.xml"/></Relationships>
</file>

<file path=ppt/slides/_rels/slide55.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 Id="rId5" Type="http://schemas.openxmlformats.org/officeDocument/2006/relationships/slideLayout" Target="../slideLayouts/slideLayout2.xml"/><Relationship Id="rId4" Type="http://schemas.openxmlformats.org/officeDocument/2006/relationships/tags" Target="../tags/tag237.xml"/></Relationships>
</file>

<file path=ppt/slides/_rels/slide56.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image" Target="../media/image17.wmf"/><Relationship Id="rId5" Type="http://schemas.openxmlformats.org/officeDocument/2006/relationships/slideLayout" Target="../slideLayouts/slideLayout2.xml"/><Relationship Id="rId4" Type="http://schemas.openxmlformats.org/officeDocument/2006/relationships/tags" Target="../tags/tag241.xml"/></Relationships>
</file>

<file path=ppt/slides/_rels/slide57.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Layout" Target="../slideLayouts/slideLayout2.xml"/><Relationship Id="rId4" Type="http://schemas.openxmlformats.org/officeDocument/2006/relationships/tags" Target="../tags/tag24.xml"/></Relationships>
</file>

<file path=ppt/slides/_rels/slide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7" name="Rectangle 5"/>
          <p:cNvSpPr>
            <a:spLocks noGrp="1" noChangeArrowheads="1"/>
          </p:cNvSpPr>
          <p:nvPr>
            <p:ph type="ctrTitle"/>
            <p:custDataLst>
              <p:tags r:id="rId1"/>
            </p:custDataLst>
          </p:nvPr>
        </p:nvSpPr>
        <p:spPr>
          <a:xfrm>
            <a:off x="988640" y="2276872"/>
            <a:ext cx="7543800" cy="1524000"/>
          </a:xfrm>
        </p:spPr>
        <p:txBody>
          <a:bodyPr/>
          <a:lstStyle/>
          <a:p>
            <a:r>
              <a:rPr lang="fr-CA" sz="4800" dirty="0">
                <a:latin typeface="Square721 Dm" panose="00000400000000000000" pitchFamily="2" charset="0"/>
              </a:rPr>
              <a:t>Les finances et le fonds de prévoyance</a:t>
            </a:r>
            <a:endParaRPr lang="fr-CA" altLang="fr-FR" sz="2000" b="1" dirty="0">
              <a:latin typeface="Square721 Dm" panose="00000400000000000000" pitchFamily="2" charset="0"/>
            </a:endParaRPr>
          </a:p>
        </p:txBody>
      </p:sp>
      <p:sp>
        <p:nvSpPr>
          <p:cNvPr id="300038" name="Rectangle 6"/>
          <p:cNvSpPr>
            <a:spLocks noGrp="1" noChangeArrowheads="1"/>
          </p:cNvSpPr>
          <p:nvPr>
            <p:ph type="subTitle" idx="1"/>
            <p:custDataLst>
              <p:tags r:id="rId2"/>
            </p:custDataLst>
          </p:nvPr>
        </p:nvSpPr>
        <p:spPr>
          <a:xfrm>
            <a:off x="762000" y="4958680"/>
            <a:ext cx="7620000" cy="990600"/>
          </a:xfrm>
        </p:spPr>
        <p:txBody>
          <a:bodyPr>
            <a:normAutofit lnSpcReduction="10000"/>
          </a:bodyPr>
          <a:lstStyle/>
          <a:p>
            <a:pPr algn="ctr"/>
            <a:r>
              <a:rPr lang="fr-CA" altLang="fr-FR" dirty="0">
                <a:latin typeface="Square721 Dm" panose="00000400000000000000" pitchFamily="2" charset="0"/>
              </a:rPr>
              <a:t>Cours de formation de l’ICQ</a:t>
            </a:r>
          </a:p>
          <a:p>
            <a:pPr algn="ctr"/>
            <a:r>
              <a:rPr lang="fr-CA" dirty="0">
                <a:latin typeface="Square721 Dm" panose="00000400000000000000" pitchFamily="2" charset="0"/>
              </a:rPr>
              <a:t>2 novembre 2016</a:t>
            </a:r>
            <a:endParaRPr lang="fr-CA" altLang="fr-FR" dirty="0">
              <a:latin typeface="Square721 Dm" panose="00000400000000000000" pitchFamily="2" charset="0"/>
            </a:endParaRPr>
          </a:p>
        </p:txBody>
      </p:sp>
      <p:sp>
        <p:nvSpPr>
          <p:cNvPr id="4" name="Espace réservé de la date 3"/>
          <p:cNvSpPr>
            <a:spLocks noGrp="1"/>
          </p:cNvSpPr>
          <p:nvPr>
            <p:ph type="dt" sz="half" idx="10"/>
            <p:custDataLst>
              <p:tags r:id="rId3"/>
            </p:custDataLst>
          </p:nvPr>
        </p:nvSpPr>
        <p:spPr>
          <a:xfrm>
            <a:off x="6248400" y="6208776"/>
            <a:ext cx="2133600" cy="365125"/>
          </a:xfrm>
        </p:spPr>
        <p:txBody>
          <a:bodyPr/>
          <a:lstStyle/>
          <a:p>
            <a:r>
              <a:rPr lang="fr-FR" altLang="fr-FR" dirty="0">
                <a:latin typeface="Square721 Dm" panose="00000400000000000000" pitchFamily="2" charset="0"/>
              </a:rPr>
              <a:t>Séguin Haché </a:t>
            </a:r>
            <a:r>
              <a:rPr lang="fr-FR" altLang="fr-FR" dirty="0" err="1">
                <a:latin typeface="Square721 Dm" panose="00000400000000000000" pitchFamily="2" charset="0"/>
              </a:rPr>
              <a:t>sencrl</a:t>
            </a:r>
            <a:endParaRPr lang="fr-CA" altLang="fr-FR" dirty="0">
              <a:latin typeface="Square721 Dm" panose="000004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85" name="Rectangle 13"/>
          <p:cNvSpPr>
            <a:spLocks noGrp="1" noChangeArrowheads="1"/>
          </p:cNvSpPr>
          <p:nvPr>
            <p:ph type="title"/>
            <p:custDataLst>
              <p:tags r:id="rId1"/>
            </p:custDataLst>
          </p:nvPr>
        </p:nvSpPr>
        <p:spPr>
          <a:xfrm>
            <a:off x="755576" y="476672"/>
            <a:ext cx="7772400" cy="720080"/>
          </a:xfrm>
        </p:spPr>
        <p:txBody>
          <a:bodyPr>
            <a:normAutofit/>
          </a:bodyPr>
          <a:lstStyle/>
          <a:p>
            <a:r>
              <a:rPr lang="fr-CA" altLang="fr-FR" sz="2800" dirty="0">
                <a:latin typeface="Square721 Dm" panose="00000400000000000000" pitchFamily="2" charset="0"/>
              </a:rPr>
              <a:t>Exemple</a:t>
            </a:r>
          </a:p>
        </p:txBody>
      </p:sp>
      <p:sp>
        <p:nvSpPr>
          <p:cNvPr id="5" name="Espace réservé du pied de page 5"/>
          <p:cNvSpPr>
            <a:spLocks noGrp="1"/>
          </p:cNvSpPr>
          <p:nvPr>
            <p:ph type="ftr" sz="quarter" idx="11"/>
            <p:custDataLst>
              <p:tags r:id="rId2"/>
            </p:custDataLst>
          </p:nvPr>
        </p:nvSpPr>
        <p:spPr/>
        <p:txBody>
          <a:bodyPr/>
          <a:lstStyle/>
          <a:p>
            <a:r>
              <a:rPr lang="fr-CA" altLang="fr-FR" dirty="0">
                <a:latin typeface="Square721 Dm" panose="00000400000000000000" pitchFamily="2" charset="0"/>
              </a:rPr>
              <a:t>www.seguinhache.com</a:t>
            </a:r>
          </a:p>
        </p:txBody>
      </p:sp>
      <p:sp>
        <p:nvSpPr>
          <p:cNvPr id="6" name="Espace réservé du numéro de diapositive 6"/>
          <p:cNvSpPr>
            <a:spLocks noGrp="1"/>
          </p:cNvSpPr>
          <p:nvPr>
            <p:ph type="sldNum" sz="quarter" idx="12"/>
            <p:custDataLst>
              <p:tags r:id="rId3"/>
            </p:custDataLst>
          </p:nvPr>
        </p:nvSpPr>
        <p:spPr/>
        <p:txBody>
          <a:bodyPr/>
          <a:lstStyle/>
          <a:p>
            <a:fld id="{A4F09C6C-F661-4936-90A9-EA39187FAD18}" type="slidenum">
              <a:rPr lang="fr-CA" altLang="fr-FR"/>
              <a:pPr/>
              <a:t>10</a:t>
            </a:fld>
            <a:endParaRPr lang="fr-CA" altLang="fr-FR"/>
          </a:p>
        </p:txBody>
      </p:sp>
      <p:pic>
        <p:nvPicPr>
          <p:cNvPr id="7" name="Picture 20" descr="22e colloque"/>
          <p:cNvPicPr/>
          <p:nvPr>
            <p:custDataLst>
              <p:tags r:id="rId4"/>
            </p:custDataLst>
          </p:nvPr>
        </p:nvPicPr>
        <p:blipFill rotWithShape="1">
          <a:blip r:embed="rId6" cstate="print">
            <a:extLst>
              <a:ext uri="{28A0092B-C50C-407E-A947-70E740481C1C}">
                <a14:useLocalDpi xmlns:a14="http://schemas.microsoft.com/office/drawing/2010/main" val="0"/>
              </a:ext>
            </a:extLst>
          </a:blip>
          <a:srcRect l="8301" t="12811" r="8856" b="36328"/>
          <a:stretch/>
        </p:blipFill>
        <p:spPr bwMode="auto">
          <a:xfrm>
            <a:off x="971600" y="1196752"/>
            <a:ext cx="7128792" cy="4680520"/>
          </a:xfrm>
          <a:prstGeom prst="rect">
            <a:avLst/>
          </a:prstGeom>
          <a:ln w="9525" cap="flat" cmpd="sng" algn="ctr">
            <a:solidFill>
              <a:sysClr val="windowText" lastClr="000000">
                <a:alpha val="0"/>
              </a:sysClr>
            </a:solidFill>
            <a:prstDash val="solid"/>
            <a:round/>
            <a:headEnd type="none" w="med" len="med"/>
            <a:tailEnd type="none" w="med" len="med"/>
          </a:ln>
          <a:extLst>
            <a:ext uri="{53640926-AAD7-44D8-BBD7-CCE9431645EC}">
              <a14:shadowObscured xmlns:a14="http://schemas.microsoft.com/office/drawing/2010/main"/>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custDataLst>
              <p:tags r:id="rId1"/>
            </p:custDataLst>
          </p:nvPr>
        </p:nvSpPr>
        <p:spPr>
          <a:xfrm>
            <a:off x="755576" y="620688"/>
            <a:ext cx="6781800" cy="1087016"/>
          </a:xfrm>
        </p:spPr>
        <p:txBody>
          <a:bodyPr>
            <a:normAutofit/>
          </a:bodyPr>
          <a:lstStyle/>
          <a:p>
            <a:r>
              <a:rPr lang="fr-CA" altLang="fr-FR" sz="3200" dirty="0">
                <a:latin typeface="Square721 Dm" panose="00000400000000000000" pitchFamily="2" charset="0"/>
              </a:rPr>
              <a:t>Exemple – Salaires</a:t>
            </a:r>
          </a:p>
        </p:txBody>
      </p:sp>
      <p:sp>
        <p:nvSpPr>
          <p:cNvPr id="344067" name="Rectangle 3"/>
          <p:cNvSpPr>
            <a:spLocks noGrp="1" noChangeArrowheads="1"/>
          </p:cNvSpPr>
          <p:nvPr>
            <p:ph idx="1"/>
            <p:custDataLst>
              <p:tags r:id="rId2"/>
            </p:custDataLst>
          </p:nvPr>
        </p:nvSpPr>
        <p:spPr>
          <a:xfrm>
            <a:off x="762000" y="2132856"/>
            <a:ext cx="7543800" cy="2439144"/>
          </a:xfrm>
        </p:spPr>
        <p:txBody>
          <a:bodyPr>
            <a:normAutofit/>
          </a:bodyPr>
          <a:lstStyle/>
          <a:p>
            <a:r>
              <a:rPr lang="fr-CA" altLang="fr-FR" sz="2000" dirty="0">
                <a:latin typeface="Square721 Dm" panose="00000400000000000000" pitchFamily="2" charset="0"/>
              </a:rPr>
              <a:t>Salaires – administration </a:t>
            </a:r>
          </a:p>
          <a:p>
            <a:r>
              <a:rPr lang="fr-CA" altLang="fr-FR" sz="2000" dirty="0">
                <a:latin typeface="Square721 Dm" panose="00000400000000000000" pitchFamily="2" charset="0"/>
              </a:rPr>
              <a:t>Salaire du surintendant</a:t>
            </a:r>
          </a:p>
          <a:p>
            <a:r>
              <a:rPr lang="fr-CA" altLang="fr-FR" sz="2000" dirty="0">
                <a:latin typeface="Square721 Dm" panose="00000400000000000000" pitchFamily="2" charset="0"/>
              </a:rPr>
              <a:t>Salaires - portiers</a:t>
            </a:r>
          </a:p>
          <a:p>
            <a:r>
              <a:rPr lang="fr-CA" altLang="fr-FR" sz="2000" dirty="0">
                <a:latin typeface="Square721 Dm" panose="00000400000000000000" pitchFamily="2" charset="0"/>
              </a:rPr>
              <a:t>Gardiens de sécurité</a:t>
            </a:r>
          </a:p>
          <a:p>
            <a:r>
              <a:rPr lang="fr-CA" altLang="fr-FR" sz="2000" dirty="0">
                <a:latin typeface="Square721 Dm" panose="00000400000000000000" pitchFamily="2" charset="0"/>
              </a:rPr>
              <a:t>Remplacement</a:t>
            </a:r>
          </a:p>
        </p:txBody>
      </p:sp>
      <p:sp>
        <p:nvSpPr>
          <p:cNvPr id="5" name="Espace réservé du pied de page 4"/>
          <p:cNvSpPr>
            <a:spLocks noGrp="1"/>
          </p:cNvSpPr>
          <p:nvPr>
            <p:ph type="ftr" sz="quarter" idx="11"/>
            <p:custDataLst>
              <p:tags r:id="rId3"/>
            </p:custDataLst>
          </p:nvPr>
        </p:nvSpPr>
        <p:spPr>
          <a:xfrm>
            <a:off x="3491880" y="6237312"/>
            <a:ext cx="2153817"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237312"/>
            <a:ext cx="762000" cy="365125"/>
          </a:xfrm>
        </p:spPr>
        <p:txBody>
          <a:bodyPr/>
          <a:lstStyle/>
          <a:p>
            <a:fld id="{F492B8C5-CF73-46BC-9A1D-F6453F93D047}" type="slidenum">
              <a:rPr lang="fr-CA" altLang="fr-FR"/>
              <a:pPr/>
              <a:t>11</a:t>
            </a:fld>
            <a:endParaRPr lang="fr-CA" alt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custDataLst>
              <p:tags r:id="rId1"/>
            </p:custDataLst>
          </p:nvPr>
        </p:nvSpPr>
        <p:spPr>
          <a:xfrm>
            <a:off x="755576" y="548680"/>
            <a:ext cx="6781800" cy="1600200"/>
          </a:xfrm>
        </p:spPr>
        <p:txBody>
          <a:bodyPr>
            <a:normAutofit/>
          </a:bodyPr>
          <a:lstStyle/>
          <a:p>
            <a:r>
              <a:rPr lang="fr-CA" altLang="fr-FR" sz="3200" dirty="0">
                <a:latin typeface="Square721 Dm" panose="00000400000000000000" pitchFamily="2" charset="0"/>
              </a:rPr>
              <a:t>Exemple – Appartement du 				   surintendant</a:t>
            </a:r>
          </a:p>
        </p:txBody>
      </p:sp>
      <p:sp>
        <p:nvSpPr>
          <p:cNvPr id="345091" name="Rectangle 3"/>
          <p:cNvSpPr>
            <a:spLocks noGrp="1" noChangeArrowheads="1"/>
          </p:cNvSpPr>
          <p:nvPr>
            <p:ph idx="1"/>
            <p:custDataLst>
              <p:tags r:id="rId2"/>
            </p:custDataLst>
          </p:nvPr>
        </p:nvSpPr>
        <p:spPr>
          <a:xfrm>
            <a:off x="683568" y="2564904"/>
            <a:ext cx="7543800" cy="2655168"/>
          </a:xfrm>
        </p:spPr>
        <p:txBody>
          <a:bodyPr>
            <a:normAutofit/>
          </a:bodyPr>
          <a:lstStyle/>
          <a:p>
            <a:r>
              <a:rPr lang="fr-CA" altLang="fr-FR" sz="2000" dirty="0">
                <a:latin typeface="Square721 Dm" panose="00000400000000000000" pitchFamily="2" charset="0"/>
              </a:rPr>
              <a:t>Taxes municipales et scolaires</a:t>
            </a:r>
          </a:p>
          <a:p>
            <a:r>
              <a:rPr lang="fr-CA" altLang="fr-FR" sz="2000" dirty="0">
                <a:latin typeface="Square721 Dm" panose="00000400000000000000" pitchFamily="2" charset="0"/>
              </a:rPr>
              <a:t>Frais de condo</a:t>
            </a:r>
          </a:p>
          <a:p>
            <a:r>
              <a:rPr lang="fr-CA" altLang="fr-FR" sz="2000" dirty="0">
                <a:latin typeface="Square721 Dm" panose="00000400000000000000" pitchFamily="2" charset="0"/>
              </a:rPr>
              <a:t>Entretien et réparations</a:t>
            </a:r>
          </a:p>
          <a:p>
            <a:r>
              <a:rPr lang="fr-CA" altLang="fr-FR" sz="2000" dirty="0">
                <a:latin typeface="Square721 Dm" panose="00000400000000000000" pitchFamily="2" charset="0"/>
              </a:rPr>
              <a:t>Électricité</a:t>
            </a:r>
          </a:p>
        </p:txBody>
      </p:sp>
      <p:sp>
        <p:nvSpPr>
          <p:cNvPr id="5" name="Espace réservé du pied de page 4"/>
          <p:cNvSpPr>
            <a:spLocks noGrp="1"/>
          </p:cNvSpPr>
          <p:nvPr>
            <p:ph type="ftr" sz="quarter" idx="11"/>
            <p:custDataLst>
              <p:tags r:id="rId3"/>
            </p:custDataLst>
          </p:nvPr>
        </p:nvSpPr>
        <p:spPr>
          <a:xfrm>
            <a:off x="3347864" y="6237312"/>
            <a:ext cx="2016224"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884368" y="6237312"/>
            <a:ext cx="762000" cy="365125"/>
          </a:xfrm>
        </p:spPr>
        <p:txBody>
          <a:bodyPr/>
          <a:lstStyle/>
          <a:p>
            <a:fld id="{74539574-F230-4684-B2BC-B85E9AA16632}" type="slidenum">
              <a:rPr lang="fr-CA" altLang="fr-FR"/>
              <a:pPr/>
              <a:t>12</a:t>
            </a:fld>
            <a:endParaRPr lang="fr-CA" alt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custDataLst>
              <p:tags r:id="rId1"/>
            </p:custDataLst>
          </p:nvPr>
        </p:nvSpPr>
        <p:spPr>
          <a:xfrm>
            <a:off x="683568" y="44624"/>
            <a:ext cx="9145016" cy="1600200"/>
          </a:xfrm>
        </p:spPr>
        <p:txBody>
          <a:bodyPr>
            <a:normAutofit/>
          </a:bodyPr>
          <a:lstStyle/>
          <a:p>
            <a:r>
              <a:rPr lang="fr-CA" altLang="fr-FR" sz="3200" dirty="0">
                <a:latin typeface="Square721 Dm" panose="00000400000000000000" pitchFamily="2" charset="0"/>
              </a:rPr>
              <a:t>Exemple – </a:t>
            </a:r>
            <a:br>
              <a:rPr lang="fr-CA" altLang="fr-FR" sz="3200" dirty="0">
                <a:latin typeface="Square721 Dm" panose="00000400000000000000" pitchFamily="2" charset="0"/>
              </a:rPr>
            </a:br>
            <a:r>
              <a:rPr lang="fr-CA" altLang="fr-FR" sz="3200" dirty="0">
                <a:latin typeface="Square721 Dm" panose="00000400000000000000" pitchFamily="2" charset="0"/>
              </a:rPr>
              <a:t>Honoraires professionnels</a:t>
            </a:r>
          </a:p>
        </p:txBody>
      </p:sp>
      <p:sp>
        <p:nvSpPr>
          <p:cNvPr id="346115" name="Rectangle 3"/>
          <p:cNvSpPr>
            <a:spLocks noGrp="1" noChangeArrowheads="1"/>
          </p:cNvSpPr>
          <p:nvPr>
            <p:ph idx="1"/>
            <p:custDataLst>
              <p:tags r:id="rId2"/>
            </p:custDataLst>
          </p:nvPr>
        </p:nvSpPr>
        <p:spPr>
          <a:xfrm>
            <a:off x="683568" y="2204864"/>
            <a:ext cx="7543800" cy="2943200"/>
          </a:xfrm>
        </p:spPr>
        <p:txBody>
          <a:bodyPr/>
          <a:lstStyle/>
          <a:p>
            <a:r>
              <a:rPr lang="fr-CA" altLang="fr-FR" sz="2000" dirty="0">
                <a:latin typeface="Square721 Dm" panose="00000400000000000000" pitchFamily="2" charset="0"/>
              </a:rPr>
              <a:t>Auditeur (ou Expert comptable)</a:t>
            </a:r>
          </a:p>
          <a:p>
            <a:r>
              <a:rPr lang="fr-CA" altLang="fr-FR" sz="2000" dirty="0">
                <a:latin typeface="Square721 Dm" panose="00000400000000000000" pitchFamily="2" charset="0"/>
              </a:rPr>
              <a:t>Non récurrent</a:t>
            </a:r>
          </a:p>
          <a:p>
            <a:r>
              <a:rPr lang="fr-CA" altLang="fr-FR" sz="2000" dirty="0">
                <a:latin typeface="Square721 Dm" panose="00000400000000000000" pitchFamily="2" charset="0"/>
              </a:rPr>
              <a:t>Autres</a:t>
            </a:r>
          </a:p>
          <a:p>
            <a:pPr>
              <a:buFont typeface="Wingdings" pitchFamily="2" charset="2"/>
              <a:buNone/>
            </a:pPr>
            <a:endParaRPr lang="fr-CA" altLang="fr-FR" sz="2400" dirty="0"/>
          </a:p>
        </p:txBody>
      </p:sp>
      <p:sp>
        <p:nvSpPr>
          <p:cNvPr id="5" name="Espace réservé du pied de page 4"/>
          <p:cNvSpPr>
            <a:spLocks noGrp="1"/>
          </p:cNvSpPr>
          <p:nvPr>
            <p:ph type="ftr" sz="quarter" idx="11"/>
            <p:custDataLst>
              <p:tags r:id="rId3"/>
            </p:custDataLst>
          </p:nvPr>
        </p:nvSpPr>
        <p:spPr>
          <a:xfrm>
            <a:off x="3563888" y="6237312"/>
            <a:ext cx="2009801"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884368" y="6309320"/>
            <a:ext cx="762000" cy="365125"/>
          </a:xfrm>
        </p:spPr>
        <p:txBody>
          <a:bodyPr/>
          <a:lstStyle/>
          <a:p>
            <a:fld id="{D560BBFA-E48A-4C78-9A05-CED7E98D37E3}" type="slidenum">
              <a:rPr lang="fr-CA" altLang="fr-FR"/>
              <a:pPr/>
              <a:t>13</a:t>
            </a:fld>
            <a:endParaRPr lang="fr-CA" alt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custDataLst>
              <p:tags r:id="rId1"/>
            </p:custDataLst>
          </p:nvPr>
        </p:nvSpPr>
        <p:spPr>
          <a:xfrm>
            <a:off x="683568" y="44624"/>
            <a:ext cx="6781800" cy="1600200"/>
          </a:xfrm>
        </p:spPr>
        <p:txBody>
          <a:bodyPr>
            <a:normAutofit fontScale="90000"/>
          </a:bodyPr>
          <a:lstStyle/>
          <a:p>
            <a:r>
              <a:rPr lang="fr-CA" altLang="fr-FR" sz="3800" dirty="0">
                <a:latin typeface="Square721 Dm" panose="00000400000000000000" pitchFamily="2" charset="0"/>
              </a:rPr>
              <a:t>Exemple – </a:t>
            </a:r>
            <a:br>
              <a:rPr lang="fr-CA" altLang="fr-FR" sz="3800" dirty="0">
                <a:latin typeface="Square721 Dm" panose="00000400000000000000" pitchFamily="2" charset="0"/>
              </a:rPr>
            </a:br>
            <a:r>
              <a:rPr lang="fr-CA" altLang="fr-FR" sz="3800" dirty="0">
                <a:latin typeface="Square721 Dm" panose="00000400000000000000" pitchFamily="2" charset="0"/>
              </a:rPr>
              <a:t>Entretien et réparations</a:t>
            </a:r>
          </a:p>
        </p:txBody>
      </p:sp>
      <p:sp>
        <p:nvSpPr>
          <p:cNvPr id="343043" name="Rectangle 3"/>
          <p:cNvSpPr>
            <a:spLocks noGrp="1" noChangeArrowheads="1"/>
          </p:cNvSpPr>
          <p:nvPr>
            <p:ph idx="1"/>
            <p:custDataLst>
              <p:tags r:id="rId2"/>
            </p:custDataLst>
          </p:nvPr>
        </p:nvSpPr>
        <p:spPr>
          <a:xfrm>
            <a:off x="683568" y="2132856"/>
            <a:ext cx="7543800" cy="3886200"/>
          </a:xfrm>
        </p:spPr>
        <p:txBody>
          <a:bodyPr>
            <a:normAutofit/>
          </a:bodyPr>
          <a:lstStyle/>
          <a:p>
            <a:r>
              <a:rPr lang="fr-CA" altLang="fr-FR" sz="2000" dirty="0">
                <a:latin typeface="Square721 Dm" panose="00000400000000000000" pitchFamily="2" charset="0"/>
              </a:rPr>
              <a:t>Chauffage et climatisation</a:t>
            </a:r>
          </a:p>
          <a:p>
            <a:r>
              <a:rPr lang="fr-CA" altLang="fr-FR" sz="2000" dirty="0">
                <a:latin typeface="Square721 Dm" panose="00000400000000000000" pitchFamily="2" charset="0"/>
              </a:rPr>
              <a:t>Ascenseur</a:t>
            </a:r>
          </a:p>
          <a:p>
            <a:r>
              <a:rPr lang="fr-CA" altLang="fr-FR" sz="2000" dirty="0">
                <a:latin typeface="Square721 Dm" panose="00000400000000000000" pitchFamily="2" charset="0"/>
              </a:rPr>
              <a:t>Ventilation</a:t>
            </a:r>
          </a:p>
          <a:p>
            <a:r>
              <a:rPr lang="fr-CA" altLang="fr-FR" sz="2000" dirty="0">
                <a:latin typeface="Square721 Dm" panose="00000400000000000000" pitchFamily="2" charset="0"/>
              </a:rPr>
              <a:t>Porte de garage</a:t>
            </a:r>
          </a:p>
          <a:p>
            <a:r>
              <a:rPr lang="fr-CA" altLang="fr-FR" sz="2000" dirty="0">
                <a:latin typeface="Square721 Dm" panose="00000400000000000000" pitchFamily="2" charset="0"/>
              </a:rPr>
              <a:t>Produits de nettoyage</a:t>
            </a:r>
          </a:p>
          <a:p>
            <a:r>
              <a:rPr lang="fr-CA" altLang="fr-FR" sz="2000" dirty="0">
                <a:latin typeface="Square721 Dm" panose="00000400000000000000" pitchFamily="2" charset="0"/>
              </a:rPr>
              <a:t>Peinture</a:t>
            </a:r>
          </a:p>
          <a:p>
            <a:r>
              <a:rPr lang="fr-CA" altLang="fr-FR" sz="2000" dirty="0">
                <a:latin typeface="Square721 Dm" panose="00000400000000000000" pitchFamily="2" charset="0"/>
              </a:rPr>
              <a:t>Quincaillerie</a:t>
            </a:r>
          </a:p>
          <a:p>
            <a:r>
              <a:rPr lang="fr-CA" altLang="fr-FR" sz="2000" dirty="0">
                <a:latin typeface="Square721 Dm" panose="00000400000000000000" pitchFamily="2" charset="0"/>
              </a:rPr>
              <a:t>Aménagement paysager</a:t>
            </a:r>
          </a:p>
          <a:p>
            <a:r>
              <a:rPr lang="fr-CA" altLang="fr-FR" sz="2000" dirty="0">
                <a:latin typeface="Square721 Dm" panose="00000400000000000000" pitchFamily="2" charset="0"/>
              </a:rPr>
              <a:t>Lavage de vitres</a:t>
            </a:r>
          </a:p>
          <a:p>
            <a:r>
              <a:rPr lang="fr-CA" altLang="fr-FR" sz="2000" dirty="0">
                <a:latin typeface="Square721 Dm" panose="00000400000000000000" pitchFamily="2" charset="0"/>
              </a:rPr>
              <a:t>Entretien et réparations – divers</a:t>
            </a:r>
          </a:p>
          <a:p>
            <a:endParaRPr lang="fr-CA" altLang="fr-FR" sz="1800" dirty="0">
              <a:latin typeface="Square721 Dm" panose="00000400000000000000" pitchFamily="2" charset="0"/>
            </a:endParaRPr>
          </a:p>
        </p:txBody>
      </p:sp>
      <p:sp>
        <p:nvSpPr>
          <p:cNvPr id="5" name="Espace réservé du pied de page 4"/>
          <p:cNvSpPr>
            <a:spLocks noGrp="1"/>
          </p:cNvSpPr>
          <p:nvPr>
            <p:ph type="ftr" sz="quarter" idx="11"/>
            <p:custDataLst>
              <p:tags r:id="rId3"/>
            </p:custDataLst>
          </p:nvPr>
        </p:nvSpPr>
        <p:spPr>
          <a:xfrm>
            <a:off x="3347864" y="6237312"/>
            <a:ext cx="2081809"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237312"/>
            <a:ext cx="762000" cy="365125"/>
          </a:xfrm>
        </p:spPr>
        <p:txBody>
          <a:bodyPr/>
          <a:lstStyle/>
          <a:p>
            <a:fld id="{DA75B959-233B-4CDA-AE7C-8DD5C828EA06}" type="slidenum">
              <a:rPr lang="fr-CA" altLang="fr-FR"/>
              <a:pPr/>
              <a:t>14</a:t>
            </a:fld>
            <a:endParaRPr lang="fr-CA" alt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custDataLst>
              <p:tags r:id="rId1"/>
            </p:custDataLst>
          </p:nvPr>
        </p:nvSpPr>
        <p:spPr>
          <a:xfrm>
            <a:off x="827584" y="980728"/>
            <a:ext cx="7488832" cy="1024136"/>
          </a:xfrm>
        </p:spPr>
        <p:txBody>
          <a:bodyPr>
            <a:noAutofit/>
          </a:bodyPr>
          <a:lstStyle/>
          <a:p>
            <a:r>
              <a:rPr lang="fr-CA" altLang="fr-FR" sz="3200" dirty="0">
                <a:latin typeface="Square721 Dm" panose="00000400000000000000" pitchFamily="2" charset="0"/>
              </a:rPr>
              <a:t>Encore plus de transparence de la part des préparateurs de budgets</a:t>
            </a:r>
          </a:p>
        </p:txBody>
      </p:sp>
      <p:sp>
        <p:nvSpPr>
          <p:cNvPr id="373763" name="Rectangle 3"/>
          <p:cNvSpPr>
            <a:spLocks noGrp="1" noChangeArrowheads="1"/>
          </p:cNvSpPr>
          <p:nvPr>
            <p:ph idx="1"/>
            <p:custDataLst>
              <p:tags r:id="rId2"/>
            </p:custDataLst>
          </p:nvPr>
        </p:nvSpPr>
        <p:spPr>
          <a:xfrm>
            <a:off x="755576" y="2924944"/>
            <a:ext cx="7416824" cy="3096344"/>
          </a:xfrm>
        </p:spPr>
        <p:txBody>
          <a:bodyPr>
            <a:normAutofit/>
          </a:bodyPr>
          <a:lstStyle/>
          <a:p>
            <a:r>
              <a:rPr lang="fr-CA" altLang="fr-FR" sz="2000" dirty="0">
                <a:latin typeface="Square721 Dm" panose="00000400000000000000" pitchFamily="2" charset="0"/>
              </a:rPr>
              <a:t>Par souci de transparence, il pourrait être de mise de présenter distinctement les dépenses pour lesquelles le syndicat s’est engagé dans un contrat de service, des autres dépenses d’entretien et réparations:</a:t>
            </a:r>
          </a:p>
          <a:p>
            <a:pPr lvl="1"/>
            <a:r>
              <a:rPr lang="fr-CA" altLang="fr-FR" sz="2000" dirty="0">
                <a:latin typeface="Square721 Dm" panose="00000400000000000000" pitchFamily="2" charset="0"/>
              </a:rPr>
              <a:t>Contrats d’entretien préventif</a:t>
            </a:r>
          </a:p>
          <a:p>
            <a:pPr lvl="1"/>
            <a:r>
              <a:rPr lang="fr-CA" altLang="fr-FR" sz="2000" dirty="0">
                <a:latin typeface="Square721 Dm" panose="00000400000000000000" pitchFamily="2" charset="0"/>
              </a:rPr>
              <a:t>Contrat lavage de vitres</a:t>
            </a:r>
          </a:p>
          <a:p>
            <a:pPr lvl="1"/>
            <a:r>
              <a:rPr lang="fr-CA" altLang="fr-FR" sz="2000" dirty="0">
                <a:latin typeface="Square721 Dm" panose="00000400000000000000" pitchFamily="2" charset="0"/>
              </a:rPr>
              <a:t>Contrat de déneigement</a:t>
            </a:r>
          </a:p>
          <a:p>
            <a:pPr lvl="1"/>
            <a:endParaRPr lang="fr-CA" altLang="fr-FR" sz="2400" dirty="0"/>
          </a:p>
          <a:p>
            <a:endParaRPr lang="fr-CA" altLang="fr-FR" sz="3200" dirty="0"/>
          </a:p>
          <a:p>
            <a:endParaRPr lang="fr-CA" altLang="fr-FR" sz="3200" dirty="0"/>
          </a:p>
        </p:txBody>
      </p:sp>
      <p:sp>
        <p:nvSpPr>
          <p:cNvPr id="5" name="Espace réservé du pied de page 4"/>
          <p:cNvSpPr>
            <a:spLocks noGrp="1"/>
          </p:cNvSpPr>
          <p:nvPr>
            <p:ph type="ftr" sz="quarter" idx="11"/>
            <p:custDataLst>
              <p:tags r:id="rId3"/>
            </p:custDataLst>
          </p:nvPr>
        </p:nvSpPr>
        <p:spPr>
          <a:xfrm>
            <a:off x="3491880" y="6237312"/>
            <a:ext cx="2009801"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237312"/>
            <a:ext cx="762000" cy="365125"/>
          </a:xfrm>
        </p:spPr>
        <p:txBody>
          <a:bodyPr/>
          <a:lstStyle/>
          <a:p>
            <a:fld id="{43513759-7235-438F-AB16-B8CF7FFFF96A}" type="slidenum">
              <a:rPr lang="fr-CA" altLang="fr-FR"/>
              <a:pPr/>
              <a:t>15</a:t>
            </a:fld>
            <a:endParaRPr lang="fr-CA" alt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custDataLst>
              <p:tags r:id="rId1"/>
            </p:custDataLst>
          </p:nvPr>
        </p:nvSpPr>
        <p:spPr>
          <a:xfrm>
            <a:off x="755576" y="548680"/>
            <a:ext cx="7560840" cy="1015008"/>
          </a:xfrm>
        </p:spPr>
        <p:txBody>
          <a:bodyPr>
            <a:noAutofit/>
          </a:bodyPr>
          <a:lstStyle/>
          <a:p>
            <a:r>
              <a:rPr lang="fr-CA" altLang="fr-FR" sz="3200" dirty="0">
                <a:latin typeface="Square721 Dm" panose="00000400000000000000" pitchFamily="2" charset="0"/>
              </a:rPr>
              <a:t>La préparation du budget… </a:t>
            </a:r>
            <a:br>
              <a:rPr lang="fr-CA" altLang="fr-FR" sz="3200" dirty="0">
                <a:latin typeface="Square721 Dm" panose="00000400000000000000" pitchFamily="2" charset="0"/>
              </a:rPr>
            </a:br>
            <a:r>
              <a:rPr lang="fr-CA" altLang="fr-FR" sz="3200" dirty="0">
                <a:latin typeface="Square721 Dm" panose="00000400000000000000" pitchFamily="2" charset="0"/>
              </a:rPr>
              <a:t>un art!</a:t>
            </a:r>
          </a:p>
        </p:txBody>
      </p:sp>
      <p:sp>
        <p:nvSpPr>
          <p:cNvPr id="323587" name="Rectangle 3"/>
          <p:cNvSpPr>
            <a:spLocks noGrp="1" noChangeArrowheads="1"/>
          </p:cNvSpPr>
          <p:nvPr>
            <p:ph idx="1"/>
            <p:custDataLst>
              <p:tags r:id="rId2"/>
            </p:custDataLst>
          </p:nvPr>
        </p:nvSpPr>
        <p:spPr>
          <a:xfrm>
            <a:off x="914400" y="1700808"/>
            <a:ext cx="7402016" cy="4430117"/>
          </a:xfrm>
        </p:spPr>
        <p:txBody>
          <a:bodyPr>
            <a:normAutofit/>
          </a:bodyPr>
          <a:lstStyle/>
          <a:p>
            <a:r>
              <a:rPr lang="fr-CA" altLang="fr-FR" sz="2000" dirty="0">
                <a:latin typeface="Square721 Dm" panose="00000400000000000000" pitchFamily="2" charset="0"/>
              </a:rPr>
              <a:t>L’élaboration du budget annuel requiert:</a:t>
            </a:r>
          </a:p>
          <a:p>
            <a:pPr lvl="1"/>
            <a:r>
              <a:rPr lang="fr-CA" altLang="fr-FR" sz="2000" dirty="0">
                <a:latin typeface="Square721 Dm" panose="00000400000000000000" pitchFamily="2" charset="0"/>
              </a:rPr>
              <a:t>Une bonne connaissance des opérations du syndicat</a:t>
            </a:r>
          </a:p>
          <a:p>
            <a:pPr lvl="1"/>
            <a:r>
              <a:rPr lang="fr-CA" altLang="fr-FR" sz="2000" dirty="0">
                <a:latin typeface="Square721 Dm" panose="00000400000000000000" pitchFamily="2" charset="0"/>
              </a:rPr>
              <a:t>Une bonne connaissance des projets spéciaux</a:t>
            </a:r>
          </a:p>
          <a:p>
            <a:pPr lvl="1"/>
            <a:r>
              <a:rPr lang="fr-CA" altLang="fr-FR" sz="2000" dirty="0">
                <a:latin typeface="Square721 Dm" panose="00000400000000000000" pitchFamily="2" charset="0"/>
              </a:rPr>
              <a:t>Beaucoup de minutie</a:t>
            </a:r>
          </a:p>
          <a:p>
            <a:r>
              <a:rPr lang="fr-CA" altLang="fr-FR" sz="2000" dirty="0">
                <a:latin typeface="Square721 Dm" panose="00000400000000000000" pitchFamily="2" charset="0"/>
              </a:rPr>
              <a:t>Chacune des rubriques de dépenses doit être réfléchie car le total affecte directement le montant de contribution à faire par les copropriétaires</a:t>
            </a:r>
          </a:p>
          <a:p>
            <a:r>
              <a:rPr lang="fr-CA" altLang="fr-FR" sz="2000" dirty="0">
                <a:latin typeface="Square721 Dm" panose="00000400000000000000" pitchFamily="2" charset="0"/>
              </a:rPr>
              <a:t>Le budget devrait prévoir une marge de sécurité</a:t>
            </a:r>
          </a:p>
        </p:txBody>
      </p:sp>
      <p:sp>
        <p:nvSpPr>
          <p:cNvPr id="5" name="Espace réservé du pied de page 4"/>
          <p:cNvSpPr>
            <a:spLocks noGrp="1"/>
          </p:cNvSpPr>
          <p:nvPr>
            <p:ph type="ftr" sz="quarter" idx="11"/>
            <p:custDataLst>
              <p:tags r:id="rId3"/>
            </p:custDataLst>
          </p:nvPr>
        </p:nvSpPr>
        <p:spPr>
          <a:xfrm>
            <a:off x="3563888" y="6237312"/>
            <a:ext cx="2160240"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237312"/>
            <a:ext cx="762000" cy="365125"/>
          </a:xfrm>
        </p:spPr>
        <p:txBody>
          <a:bodyPr/>
          <a:lstStyle/>
          <a:p>
            <a:fld id="{CA7C27BE-E47E-4116-999C-648695E349D2}" type="slidenum">
              <a:rPr lang="fr-CA" altLang="fr-FR"/>
              <a:pPr/>
              <a:t>16</a:t>
            </a:fld>
            <a:endParaRPr lang="fr-CA" alt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custDataLst>
              <p:tags r:id="rId1"/>
            </p:custDataLst>
          </p:nvPr>
        </p:nvSpPr>
        <p:spPr>
          <a:xfrm>
            <a:off x="755576" y="-27384"/>
            <a:ext cx="8136904" cy="1143000"/>
          </a:xfrm>
        </p:spPr>
        <p:txBody>
          <a:bodyPr>
            <a:normAutofit/>
          </a:bodyPr>
          <a:lstStyle/>
          <a:p>
            <a:r>
              <a:rPr lang="fr-CA" altLang="fr-FR" sz="3200" dirty="0">
                <a:latin typeface="Square721 Dm" panose="00000400000000000000" pitchFamily="2" charset="0"/>
              </a:rPr>
              <a:t>Le budget, une équation simple …</a:t>
            </a:r>
          </a:p>
        </p:txBody>
      </p:sp>
      <p:sp>
        <p:nvSpPr>
          <p:cNvPr id="348163" name="Rectangle 3"/>
          <p:cNvSpPr>
            <a:spLocks noGrp="1" noChangeArrowheads="1"/>
          </p:cNvSpPr>
          <p:nvPr>
            <p:ph type="body" sz="half" idx="1"/>
            <p:custDataLst>
              <p:tags r:id="rId2"/>
            </p:custDataLst>
          </p:nvPr>
        </p:nvSpPr>
        <p:spPr>
          <a:xfrm>
            <a:off x="901519" y="1619014"/>
            <a:ext cx="3810000" cy="4493096"/>
          </a:xfrm>
        </p:spPr>
        <p:txBody>
          <a:bodyPr>
            <a:normAutofit/>
          </a:bodyPr>
          <a:lstStyle/>
          <a:p>
            <a:pPr>
              <a:buFont typeface="Wingdings" pitchFamily="2" charset="2"/>
              <a:buNone/>
            </a:pPr>
            <a:r>
              <a:rPr lang="fr-CA" altLang="fr-FR" sz="2000" dirty="0">
                <a:latin typeface="Square721 Dm" panose="00000400000000000000" pitchFamily="2" charset="0"/>
              </a:rPr>
              <a:t>Total des charges prévues</a:t>
            </a:r>
          </a:p>
          <a:p>
            <a:pPr>
              <a:buFont typeface="Wingdings" pitchFamily="2" charset="2"/>
              <a:buNone/>
            </a:pPr>
            <a:r>
              <a:rPr lang="fr-CA" altLang="fr-FR" sz="2000" dirty="0">
                <a:latin typeface="Square721 Dm" panose="00000400000000000000" pitchFamily="2" charset="0"/>
              </a:rPr>
              <a:t>		moins :</a:t>
            </a:r>
          </a:p>
          <a:p>
            <a:pPr>
              <a:buFont typeface="Wingdings" pitchFamily="2" charset="2"/>
              <a:buNone/>
            </a:pPr>
            <a:endParaRPr lang="fr-CA" altLang="fr-FR" sz="2000" dirty="0">
              <a:latin typeface="Square721 Dm" panose="00000400000000000000" pitchFamily="2" charset="0"/>
            </a:endParaRPr>
          </a:p>
          <a:p>
            <a:pPr>
              <a:buFont typeface="Wingdings" pitchFamily="2" charset="2"/>
              <a:buNone/>
            </a:pPr>
            <a:r>
              <a:rPr lang="fr-CA" altLang="fr-FR" sz="2000" dirty="0">
                <a:latin typeface="Square721 Dm" panose="00000400000000000000" pitchFamily="2" charset="0"/>
              </a:rPr>
              <a:t>Total des produits anticipés</a:t>
            </a:r>
          </a:p>
          <a:p>
            <a:pPr>
              <a:buFont typeface="Wingdings" pitchFamily="2" charset="2"/>
              <a:buNone/>
            </a:pPr>
            <a:r>
              <a:rPr lang="fr-CA" altLang="fr-FR" sz="2000" dirty="0">
                <a:latin typeface="Square721 Dm" panose="00000400000000000000" pitchFamily="2" charset="0"/>
              </a:rPr>
              <a:t>		donne :</a:t>
            </a:r>
          </a:p>
          <a:p>
            <a:pPr>
              <a:buFont typeface="Wingdings" pitchFamily="2" charset="2"/>
              <a:buNone/>
            </a:pPr>
            <a:endParaRPr lang="fr-CA" altLang="fr-FR" sz="2000" dirty="0">
              <a:latin typeface="Square721 Dm" panose="00000400000000000000" pitchFamily="2" charset="0"/>
            </a:endParaRPr>
          </a:p>
          <a:p>
            <a:pPr>
              <a:buFont typeface="Wingdings" pitchFamily="2" charset="2"/>
              <a:buNone/>
            </a:pPr>
            <a:r>
              <a:rPr lang="fr-CA" altLang="fr-FR" sz="2000" b="1" dirty="0">
                <a:latin typeface="Square721 Dm" panose="00000400000000000000" pitchFamily="2" charset="0"/>
              </a:rPr>
              <a:t>Contribution totale provenant des copropriétaires</a:t>
            </a:r>
          </a:p>
        </p:txBody>
      </p:sp>
      <p:pic>
        <p:nvPicPr>
          <p:cNvPr id="348167" name="Picture 7" descr="equation01"/>
          <p:cNvPicPr>
            <a:picLocks noGrp="1" noChangeAspect="1" noChangeArrowheads="1"/>
          </p:cNvPicPr>
          <p:nvPr>
            <p:ph type="clipArt" sz="half" idx="2"/>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5353050" y="2674937"/>
            <a:ext cx="2857500" cy="2381250"/>
          </a:xfrm>
        </p:spPr>
      </p:pic>
      <p:sp>
        <p:nvSpPr>
          <p:cNvPr id="6" name="Espace réservé du pied de page 5"/>
          <p:cNvSpPr>
            <a:spLocks noGrp="1"/>
          </p:cNvSpPr>
          <p:nvPr>
            <p:ph type="ftr" sz="quarter" idx="11"/>
            <p:custDataLst>
              <p:tags r:id="rId4"/>
            </p:custDataLst>
          </p:nvPr>
        </p:nvSpPr>
        <p:spPr>
          <a:xfrm>
            <a:off x="3203848" y="6237312"/>
            <a:ext cx="2971800" cy="457200"/>
          </a:xfrm>
        </p:spPr>
        <p:txBody>
          <a:bodyPr/>
          <a:lstStyle/>
          <a:p>
            <a:pPr algn="ctr"/>
            <a:r>
              <a:rPr lang="fr-CA" altLang="fr-FR" dirty="0">
                <a:latin typeface="Square721 Dm" panose="00000400000000000000" pitchFamily="2" charset="0"/>
              </a:rPr>
              <a:t>www.seguinhache.com</a:t>
            </a:r>
          </a:p>
        </p:txBody>
      </p:sp>
      <p:sp>
        <p:nvSpPr>
          <p:cNvPr id="7" name="Espace réservé du numéro de diapositive 6"/>
          <p:cNvSpPr>
            <a:spLocks noGrp="1"/>
          </p:cNvSpPr>
          <p:nvPr>
            <p:ph type="sldNum" sz="quarter" idx="12"/>
            <p:custDataLst>
              <p:tags r:id="rId5"/>
            </p:custDataLst>
          </p:nvPr>
        </p:nvSpPr>
        <p:spPr/>
        <p:txBody>
          <a:bodyPr/>
          <a:lstStyle/>
          <a:p>
            <a:fld id="{D0478702-E6D0-4CFE-89B2-E97A64FAE1E3}" type="slidenum">
              <a:rPr lang="fr-CA" altLang="fr-FR"/>
              <a:pPr/>
              <a:t>17</a:t>
            </a:fld>
            <a:endParaRPr lang="fr-CA" alt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custDataLst>
              <p:tags r:id="rId1"/>
            </p:custDataLst>
          </p:nvPr>
        </p:nvSpPr>
        <p:spPr>
          <a:xfrm>
            <a:off x="755576" y="476672"/>
            <a:ext cx="6781800" cy="1303040"/>
          </a:xfrm>
        </p:spPr>
        <p:txBody>
          <a:bodyPr/>
          <a:lstStyle/>
          <a:p>
            <a:r>
              <a:rPr lang="fr-CA" altLang="fr-FR" sz="3800" dirty="0">
                <a:latin typeface="Square721 Dm" panose="00000400000000000000" pitchFamily="2" charset="0"/>
              </a:rPr>
              <a:t>Contribution totale des copropriétaires</a:t>
            </a:r>
          </a:p>
        </p:txBody>
      </p:sp>
      <p:sp>
        <p:nvSpPr>
          <p:cNvPr id="349187" name="Rectangle 3"/>
          <p:cNvSpPr>
            <a:spLocks noGrp="1" noChangeArrowheads="1"/>
          </p:cNvSpPr>
          <p:nvPr>
            <p:ph idx="1"/>
            <p:custDataLst>
              <p:tags r:id="rId2"/>
            </p:custDataLst>
          </p:nvPr>
        </p:nvSpPr>
        <p:spPr>
          <a:xfrm>
            <a:off x="899592" y="2492896"/>
            <a:ext cx="5962650" cy="3196952"/>
          </a:xfrm>
        </p:spPr>
        <p:txBody>
          <a:bodyPr>
            <a:normAutofit/>
          </a:bodyPr>
          <a:lstStyle/>
          <a:p>
            <a:pPr>
              <a:buFont typeface="Wingdings" pitchFamily="2" charset="2"/>
              <a:buNone/>
            </a:pPr>
            <a:r>
              <a:rPr lang="fr-CA" altLang="fr-FR" sz="2000" dirty="0">
                <a:latin typeface="Square721 Dm" panose="00000400000000000000" pitchFamily="2" charset="0"/>
              </a:rPr>
              <a:t>La contribution totale des copropriétaires correspond au:</a:t>
            </a:r>
          </a:p>
          <a:p>
            <a:pPr>
              <a:buFont typeface="Wingdings" pitchFamily="2" charset="2"/>
              <a:buNone/>
            </a:pPr>
            <a:endParaRPr lang="fr-CA" altLang="fr-FR" sz="2000" dirty="0">
              <a:latin typeface="Square721 Dm" panose="00000400000000000000" pitchFamily="2" charset="0"/>
            </a:endParaRPr>
          </a:p>
          <a:p>
            <a:pPr>
              <a:buFont typeface="Wingdings" pitchFamily="2" charset="2"/>
              <a:buNone/>
            </a:pPr>
            <a:r>
              <a:rPr lang="fr-CA" altLang="fr-FR" sz="2000" dirty="0">
                <a:latin typeface="Square721 Dm" panose="00000400000000000000" pitchFamily="2" charset="0"/>
              </a:rPr>
              <a:t>Contribution aux charges communes</a:t>
            </a:r>
          </a:p>
          <a:p>
            <a:pPr>
              <a:buFont typeface="Wingdings" pitchFamily="2" charset="2"/>
              <a:buNone/>
            </a:pPr>
            <a:endParaRPr lang="fr-CA" altLang="fr-FR" sz="2000" dirty="0">
              <a:latin typeface="Square721 Dm" panose="00000400000000000000" pitchFamily="2" charset="0"/>
            </a:endParaRPr>
          </a:p>
          <a:p>
            <a:pPr>
              <a:buFont typeface="Wingdings" pitchFamily="2" charset="2"/>
              <a:buNone/>
            </a:pPr>
            <a:r>
              <a:rPr lang="fr-CA" altLang="fr-FR" sz="2000" dirty="0">
                <a:latin typeface="Square721 Dm" panose="00000400000000000000" pitchFamily="2" charset="0"/>
              </a:rPr>
              <a:t>			plus:</a:t>
            </a:r>
          </a:p>
          <a:p>
            <a:pPr>
              <a:buFont typeface="Wingdings" pitchFamily="2" charset="2"/>
              <a:buNone/>
            </a:pPr>
            <a:endParaRPr lang="fr-CA" altLang="fr-FR" sz="2000" dirty="0">
              <a:latin typeface="Square721 Dm" panose="00000400000000000000" pitchFamily="2" charset="0"/>
            </a:endParaRPr>
          </a:p>
          <a:p>
            <a:pPr>
              <a:buFont typeface="Wingdings" pitchFamily="2" charset="2"/>
              <a:buNone/>
            </a:pPr>
            <a:r>
              <a:rPr lang="fr-CA" altLang="fr-FR" sz="2000" dirty="0">
                <a:latin typeface="Square721 Dm" panose="00000400000000000000" pitchFamily="2" charset="0"/>
              </a:rPr>
              <a:t>Contribution au fonds de prévoyance</a:t>
            </a:r>
          </a:p>
        </p:txBody>
      </p:sp>
      <p:sp>
        <p:nvSpPr>
          <p:cNvPr id="5" name="Espace réservé du pied de page 4"/>
          <p:cNvSpPr>
            <a:spLocks noGrp="1"/>
          </p:cNvSpPr>
          <p:nvPr>
            <p:ph type="ftr" sz="quarter" idx="11"/>
            <p:custDataLst>
              <p:tags r:id="rId3"/>
            </p:custDataLst>
          </p:nvPr>
        </p:nvSpPr>
        <p:spPr>
          <a:xfrm>
            <a:off x="3419872" y="6237312"/>
            <a:ext cx="2081809"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237312"/>
            <a:ext cx="762000" cy="365125"/>
          </a:xfrm>
        </p:spPr>
        <p:txBody>
          <a:bodyPr/>
          <a:lstStyle/>
          <a:p>
            <a:fld id="{4959B845-679E-4ED0-A1AD-6A604A806F8B}" type="slidenum">
              <a:rPr lang="fr-CA" altLang="fr-FR"/>
              <a:pPr/>
              <a:t>18</a:t>
            </a:fld>
            <a:endParaRPr lang="fr-CA" alt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22e colloque"/>
          <p:cNvPicPr>
            <a:picLocks noGrp="1"/>
          </p:cNvPicPr>
          <p:nvPr>
            <p:ph sz="half" idx="2"/>
            <p:custDataLst>
              <p:tags r:id="rId1"/>
            </p:custDataLst>
          </p:nvPr>
        </p:nvPicPr>
        <p:blipFill rotWithShape="1">
          <a:blip r:embed="rId7" cstate="print">
            <a:extLst>
              <a:ext uri="{28A0092B-C50C-407E-A947-70E740481C1C}">
                <a14:useLocalDpi xmlns:a14="http://schemas.microsoft.com/office/drawing/2010/main" val="0"/>
              </a:ext>
            </a:extLst>
          </a:blip>
          <a:srcRect l="8301" t="12437" r="8856" b="36327"/>
          <a:stretch/>
        </p:blipFill>
        <p:spPr bwMode="auto">
          <a:xfrm>
            <a:off x="1403648" y="1484784"/>
            <a:ext cx="6264696" cy="4451895"/>
          </a:xfrm>
          <a:prstGeom prst="rect">
            <a:avLst/>
          </a:prstGeom>
          <a:ln>
            <a:noFill/>
          </a:ln>
          <a:extLst>
            <a:ext uri="{53640926-AAD7-44D8-BBD7-CCE9431645EC}">
              <a14:shadowObscured xmlns:a14="http://schemas.microsoft.com/office/drawing/2010/main"/>
            </a:ext>
          </a:extLst>
        </p:spPr>
      </p:pic>
      <p:sp>
        <p:nvSpPr>
          <p:cNvPr id="374786" name="Rectangle 2"/>
          <p:cNvSpPr>
            <a:spLocks noGrp="1" noChangeArrowheads="1"/>
          </p:cNvSpPr>
          <p:nvPr>
            <p:ph type="title"/>
            <p:custDataLst>
              <p:tags r:id="rId2"/>
            </p:custDataLst>
          </p:nvPr>
        </p:nvSpPr>
        <p:spPr>
          <a:xfrm>
            <a:off x="827584" y="476672"/>
            <a:ext cx="7772400" cy="872133"/>
          </a:xfrm>
        </p:spPr>
        <p:txBody>
          <a:bodyPr>
            <a:normAutofit/>
          </a:bodyPr>
          <a:lstStyle/>
          <a:p>
            <a:r>
              <a:rPr lang="fr-CA" altLang="fr-FR" sz="3200" dirty="0">
                <a:latin typeface="Square721 Dm" panose="00000400000000000000" pitchFamily="2" charset="0"/>
              </a:rPr>
              <a:t>Donc …</a:t>
            </a:r>
          </a:p>
        </p:txBody>
      </p:sp>
      <p:sp>
        <p:nvSpPr>
          <p:cNvPr id="5" name="Espace réservé du pied de page 5"/>
          <p:cNvSpPr>
            <a:spLocks noGrp="1"/>
          </p:cNvSpPr>
          <p:nvPr>
            <p:ph type="ftr" sz="quarter" idx="11"/>
            <p:custDataLst>
              <p:tags r:id="rId3"/>
            </p:custDataLst>
          </p:nvPr>
        </p:nvSpPr>
        <p:spPr>
          <a:xfrm>
            <a:off x="3347864" y="6237312"/>
            <a:ext cx="2971800" cy="457200"/>
          </a:xfrm>
        </p:spPr>
        <p:txBody>
          <a:bodyPr/>
          <a:lstStyle/>
          <a:p>
            <a:r>
              <a:rPr lang="fr-CA" altLang="fr-FR" dirty="0">
                <a:latin typeface="Square721 Dm" panose="00000400000000000000" pitchFamily="2" charset="0"/>
              </a:rPr>
              <a:t>www.seguinhache.com</a:t>
            </a:r>
          </a:p>
        </p:txBody>
      </p:sp>
      <p:sp>
        <p:nvSpPr>
          <p:cNvPr id="6" name="Espace réservé du numéro de diapositive 6"/>
          <p:cNvSpPr>
            <a:spLocks noGrp="1"/>
          </p:cNvSpPr>
          <p:nvPr>
            <p:ph type="sldNum" sz="quarter" idx="12"/>
            <p:custDataLst>
              <p:tags r:id="rId4"/>
            </p:custDataLst>
          </p:nvPr>
        </p:nvSpPr>
        <p:spPr/>
        <p:txBody>
          <a:bodyPr/>
          <a:lstStyle/>
          <a:p>
            <a:fld id="{F716427C-C343-4AE6-A723-04EB77E8B893}" type="slidenum">
              <a:rPr lang="fr-CA" altLang="fr-FR"/>
              <a:pPr/>
              <a:t>19</a:t>
            </a:fld>
            <a:endParaRPr lang="fr-CA" altLang="fr-FR" dirty="0"/>
          </a:p>
        </p:txBody>
      </p:sp>
      <p:sp>
        <p:nvSpPr>
          <p:cNvPr id="2" name="Ellipse 1"/>
          <p:cNvSpPr/>
          <p:nvPr>
            <p:custDataLst>
              <p:tags r:id="rId5"/>
            </p:custDataLst>
          </p:nvPr>
        </p:nvSpPr>
        <p:spPr>
          <a:xfrm>
            <a:off x="7092280" y="5576639"/>
            <a:ext cx="792088" cy="360040"/>
          </a:xfrm>
          <a:prstGeom prst="ellipse">
            <a:avLst/>
          </a:prstGeom>
          <a:noFill/>
          <a:ln>
            <a:solidFill>
              <a:srgbClr val="FF0000"/>
            </a:solidFill>
          </a:ln>
          <a:scene3d>
            <a:camera prst="orthographicFront"/>
            <a:lightRig rig="threePt" dir="t"/>
          </a:scene3d>
          <a:sp3d contourW="25400" prstMaterial="dkEdge">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custDataLst>
              <p:tags r:id="rId1"/>
            </p:custDataLst>
          </p:nvPr>
        </p:nvSpPr>
        <p:spPr>
          <a:xfrm>
            <a:off x="899592" y="476672"/>
            <a:ext cx="7772400" cy="1143000"/>
          </a:xfrm>
        </p:spPr>
        <p:txBody>
          <a:bodyPr>
            <a:normAutofit fontScale="90000"/>
          </a:bodyPr>
          <a:lstStyle/>
          <a:p>
            <a:r>
              <a:rPr lang="fr-CA" altLang="fr-FR" sz="3800" dirty="0"/>
              <a:t>« </a:t>
            </a:r>
            <a:r>
              <a:rPr lang="fr-CA" sz="4000" dirty="0">
                <a:latin typeface="Square721 Dm" panose="00000400000000000000" pitchFamily="2" charset="0"/>
              </a:rPr>
              <a:t>Les finances et le fonds de prévoyance</a:t>
            </a:r>
            <a:r>
              <a:rPr lang="fr-CA" altLang="fr-FR" sz="3800" dirty="0"/>
              <a:t> »</a:t>
            </a:r>
          </a:p>
        </p:txBody>
      </p:sp>
      <p:sp>
        <p:nvSpPr>
          <p:cNvPr id="303108" name="Rectangle 4"/>
          <p:cNvSpPr>
            <a:spLocks noGrp="1" noChangeArrowheads="1"/>
          </p:cNvSpPr>
          <p:nvPr>
            <p:ph type="body" sz="half" idx="1"/>
            <p:custDataLst>
              <p:tags r:id="rId2"/>
            </p:custDataLst>
          </p:nvPr>
        </p:nvSpPr>
        <p:spPr>
          <a:xfrm>
            <a:off x="899592" y="2060848"/>
            <a:ext cx="7772400" cy="1684783"/>
          </a:xfrm>
        </p:spPr>
        <p:txBody>
          <a:bodyPr>
            <a:normAutofit/>
          </a:bodyPr>
          <a:lstStyle/>
          <a:p>
            <a:r>
              <a:rPr lang="fr-CA" altLang="fr-FR" sz="2000" dirty="0">
                <a:latin typeface="Square721 Dm" panose="00000400000000000000" pitchFamily="2" charset="0"/>
              </a:rPr>
              <a:t>Eric Massé, CPA auditeur, CA</a:t>
            </a:r>
          </a:p>
          <a:p>
            <a:r>
              <a:rPr lang="fr-CA" altLang="fr-FR" sz="2000" dirty="0">
                <a:latin typeface="Square721 Dm" panose="00000400000000000000" pitchFamily="2" charset="0"/>
              </a:rPr>
              <a:t>Présentation</a:t>
            </a:r>
          </a:p>
          <a:p>
            <a:r>
              <a:rPr lang="fr-CA" altLang="fr-FR" sz="2000" dirty="0">
                <a:latin typeface="Square721 Dm" panose="00000400000000000000" pitchFamily="2" charset="0"/>
              </a:rPr>
              <a:t>Et vous ?</a:t>
            </a:r>
          </a:p>
          <a:p>
            <a:pPr>
              <a:buFont typeface="Wingdings" pitchFamily="2" charset="2"/>
              <a:buNone/>
            </a:pPr>
            <a:endParaRPr lang="fr-CA" altLang="fr-FR" sz="2400" dirty="0"/>
          </a:p>
        </p:txBody>
      </p:sp>
      <p:sp>
        <p:nvSpPr>
          <p:cNvPr id="6" name="Espace réservé du pied de page 5"/>
          <p:cNvSpPr>
            <a:spLocks noGrp="1"/>
          </p:cNvSpPr>
          <p:nvPr>
            <p:ph type="ftr" sz="quarter" idx="11"/>
            <p:custDataLst>
              <p:tags r:id="rId3"/>
            </p:custDataLst>
          </p:nvPr>
        </p:nvSpPr>
        <p:spPr/>
        <p:txBody>
          <a:bodyPr/>
          <a:lstStyle/>
          <a:p>
            <a:r>
              <a:rPr lang="fr-CA" altLang="fr-FR" dirty="0">
                <a:latin typeface="Square721 Dm" panose="00000400000000000000" pitchFamily="2" charset="0"/>
              </a:rPr>
              <a:t>www.seguinhache.com</a:t>
            </a:r>
          </a:p>
        </p:txBody>
      </p:sp>
      <p:sp>
        <p:nvSpPr>
          <p:cNvPr id="7" name="Espace réservé du numéro de diapositive 6"/>
          <p:cNvSpPr>
            <a:spLocks noGrp="1"/>
          </p:cNvSpPr>
          <p:nvPr>
            <p:ph type="sldNum" sz="quarter" idx="12"/>
            <p:custDataLst>
              <p:tags r:id="rId4"/>
            </p:custDataLst>
          </p:nvPr>
        </p:nvSpPr>
        <p:spPr/>
        <p:txBody>
          <a:bodyPr/>
          <a:lstStyle/>
          <a:p>
            <a:fld id="{9A97A67E-B9B1-41C9-9CDE-A0C838622759}" type="slidenum">
              <a:rPr lang="fr-CA" altLang="fr-FR">
                <a:latin typeface="Square721 Dm" panose="00000400000000000000" pitchFamily="2" charset="0"/>
              </a:rPr>
              <a:pPr/>
              <a:t>2</a:t>
            </a:fld>
            <a:endParaRPr lang="fr-CA" altLang="fr-FR" dirty="0">
              <a:latin typeface="Square721 Dm" panose="00000400000000000000" pitchFamily="2" charset="0"/>
            </a:endParaRPr>
          </a:p>
        </p:txBody>
      </p:sp>
      <p:pic>
        <p:nvPicPr>
          <p:cNvPr id="3" name="Espace réservé du contenu 2"/>
          <p:cNvPicPr>
            <a:picLocks noGrp="1" noChangeAspect="1"/>
          </p:cNvPicPr>
          <p:nvPr>
            <p:ph sz="half" idx="2"/>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827584" y="4262108"/>
            <a:ext cx="7560840" cy="1319827"/>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9" name="Rectangle 5"/>
          <p:cNvSpPr>
            <a:spLocks noGrp="1" noChangeArrowheads="1"/>
          </p:cNvSpPr>
          <p:nvPr>
            <p:ph type="title"/>
            <p:custDataLst>
              <p:tags r:id="rId1"/>
            </p:custDataLst>
          </p:nvPr>
        </p:nvSpPr>
        <p:spPr/>
        <p:txBody>
          <a:bodyPr>
            <a:normAutofit fontScale="90000"/>
          </a:bodyPr>
          <a:lstStyle/>
          <a:p>
            <a:r>
              <a:rPr lang="fr-CA" altLang="fr-FR" sz="4400" dirty="0">
                <a:latin typeface="Square721 Dm" panose="00000400000000000000" pitchFamily="2" charset="0"/>
              </a:rPr>
              <a:t>Comment faire un budget</a:t>
            </a:r>
          </a:p>
        </p:txBody>
      </p:sp>
      <p:sp>
        <p:nvSpPr>
          <p:cNvPr id="6" name="Espace réservé du pied de page 4"/>
          <p:cNvSpPr>
            <a:spLocks noGrp="1"/>
          </p:cNvSpPr>
          <p:nvPr>
            <p:ph type="ftr" sz="quarter" idx="11"/>
            <p:custDataLst>
              <p:tags r:id="rId2"/>
            </p:custDataLst>
          </p:nvPr>
        </p:nvSpPr>
        <p:spPr/>
        <p:txBody>
          <a:bodyPr/>
          <a:lstStyle/>
          <a:p>
            <a:r>
              <a:rPr lang="fr-CA" altLang="fr-FR" dirty="0">
                <a:latin typeface="Square721 Dm" panose="00000400000000000000" pitchFamily="2" charset="0"/>
              </a:rPr>
              <a:t>www.seguinhache.com</a:t>
            </a:r>
          </a:p>
        </p:txBody>
      </p:sp>
      <p:sp>
        <p:nvSpPr>
          <p:cNvPr id="7" name="Espace réservé du numéro de diapositive 5"/>
          <p:cNvSpPr>
            <a:spLocks noGrp="1"/>
          </p:cNvSpPr>
          <p:nvPr>
            <p:ph type="sldNum" sz="quarter" idx="12"/>
            <p:custDataLst>
              <p:tags r:id="rId3"/>
            </p:custDataLst>
          </p:nvPr>
        </p:nvSpPr>
        <p:spPr/>
        <p:txBody>
          <a:bodyPr/>
          <a:lstStyle/>
          <a:p>
            <a:fld id="{7951E2DA-AC3E-4022-BD8E-6BCEBA3196C0}" type="slidenum">
              <a:rPr lang="fr-CA" altLang="fr-FR"/>
              <a:pPr/>
              <a:t>20</a:t>
            </a:fld>
            <a:endParaRPr lang="fr-CA" altLang="fr-FR"/>
          </a:p>
        </p:txBody>
      </p:sp>
      <p:sp>
        <p:nvSpPr>
          <p:cNvPr id="308240" name="Rectangle 16"/>
          <p:cNvSpPr>
            <a:spLocks noGrp="1" noChangeArrowheads="1"/>
          </p:cNvSpPr>
          <p:nvPr>
            <p:ph type="body" sz="half" idx="4294967295"/>
            <p:custDataLst>
              <p:tags r:id="rId4"/>
            </p:custDataLst>
          </p:nvPr>
        </p:nvSpPr>
        <p:spPr>
          <a:xfrm>
            <a:off x="1371600" y="1600200"/>
            <a:ext cx="7772400" cy="676275"/>
          </a:xfrm>
        </p:spPr>
        <p:txBody>
          <a:bodyPr/>
          <a:lstStyle/>
          <a:p>
            <a:pPr>
              <a:buFont typeface="Wingdings" pitchFamily="2" charset="2"/>
              <a:buNone/>
            </a:pPr>
            <a:r>
              <a:rPr lang="fr-CA" altLang="fr-FR" sz="2400"/>
              <a:t>À chacun son rôle</a:t>
            </a:r>
          </a:p>
        </p:txBody>
      </p:sp>
      <p:graphicFrame>
        <p:nvGraphicFramePr>
          <p:cNvPr id="2" name="Diagramme 1"/>
          <p:cNvGraphicFramePr/>
          <p:nvPr>
            <p:custDataLst>
              <p:tags r:id="rId5"/>
            </p:custDataLst>
            <p:extLst>
              <p:ext uri="{D42A27DB-BD31-4B8C-83A1-F6EECF244321}">
                <p14:modId xmlns:p14="http://schemas.microsoft.com/office/powerpoint/2010/main" val="3439282975"/>
              </p:ext>
            </p:extLst>
          </p:nvPr>
        </p:nvGraphicFramePr>
        <p:xfrm>
          <a:off x="914400" y="1600200"/>
          <a:ext cx="7772400" cy="45307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custDataLst>
              <p:tags r:id="rId1"/>
            </p:custDataLst>
          </p:nvPr>
        </p:nvSpPr>
        <p:spPr/>
        <p:txBody>
          <a:bodyPr/>
          <a:lstStyle/>
          <a:p>
            <a:r>
              <a:rPr lang="fr-CA" altLang="fr-FR" sz="3800" dirty="0">
                <a:latin typeface="Square721 Dm" panose="00000400000000000000" pitchFamily="2" charset="0"/>
              </a:rPr>
              <a:t>Budget trop optimiste</a:t>
            </a:r>
          </a:p>
        </p:txBody>
      </p:sp>
      <p:sp>
        <p:nvSpPr>
          <p:cNvPr id="350211" name="Rectangle 3"/>
          <p:cNvSpPr>
            <a:spLocks noGrp="1" noChangeArrowheads="1"/>
          </p:cNvSpPr>
          <p:nvPr>
            <p:ph type="body" sz="half" idx="1"/>
            <p:custDataLst>
              <p:tags r:id="rId2"/>
            </p:custDataLst>
          </p:nvPr>
        </p:nvSpPr>
        <p:spPr>
          <a:xfrm>
            <a:off x="900113" y="2060575"/>
            <a:ext cx="3810000" cy="3916363"/>
          </a:xfrm>
        </p:spPr>
        <p:txBody>
          <a:bodyPr>
            <a:normAutofit/>
          </a:bodyPr>
          <a:lstStyle/>
          <a:p>
            <a:pPr>
              <a:buFont typeface="Wingdings" pitchFamily="2" charset="2"/>
              <a:buNone/>
            </a:pPr>
            <a:r>
              <a:rPr lang="fr-CA" altLang="fr-FR" sz="2000" dirty="0"/>
              <a:t>	</a:t>
            </a:r>
            <a:r>
              <a:rPr lang="fr-CA" altLang="fr-FR" sz="2000" dirty="0">
                <a:latin typeface="Square721 Dm" panose="00000400000000000000" pitchFamily="2" charset="0"/>
              </a:rPr>
              <a:t>Un budget trop optimiste peut causer tout un lot d’ennuis pour un gestionnaire puisque la grande majorité des syndicats ne possèdent pas de marge de crédit et n’ont pas non plus de fonds de réserve pour imprévus.</a:t>
            </a:r>
          </a:p>
        </p:txBody>
      </p:sp>
      <p:pic>
        <p:nvPicPr>
          <p:cNvPr id="350213" name="Picture 5" descr="j0293828"/>
          <p:cNvPicPr>
            <a:picLocks noGrp="1" noChangeAspect="1" noChangeArrowheads="1"/>
          </p:cNvPicPr>
          <p:nvPr>
            <p:ph sz="half" idx="2"/>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909462" y="2947505"/>
            <a:ext cx="1744675" cy="1836115"/>
          </a:xfrm>
        </p:spPr>
      </p:pic>
      <p:sp>
        <p:nvSpPr>
          <p:cNvPr id="6" name="Espace réservé du pied de page 5"/>
          <p:cNvSpPr>
            <a:spLocks noGrp="1"/>
          </p:cNvSpPr>
          <p:nvPr>
            <p:ph type="ftr" sz="quarter" idx="11"/>
            <p:custDataLst>
              <p:tags r:id="rId4"/>
            </p:custDataLst>
          </p:nvPr>
        </p:nvSpPr>
        <p:spPr/>
        <p:txBody>
          <a:bodyPr/>
          <a:lstStyle/>
          <a:p>
            <a:r>
              <a:rPr lang="fr-CA" altLang="fr-FR" dirty="0">
                <a:latin typeface="Square721 Dm" panose="00000400000000000000" pitchFamily="2" charset="0"/>
              </a:rPr>
              <a:t>www.seguinhache.com</a:t>
            </a:r>
          </a:p>
        </p:txBody>
      </p:sp>
      <p:sp>
        <p:nvSpPr>
          <p:cNvPr id="7" name="Espace réservé du numéro de diapositive 6"/>
          <p:cNvSpPr>
            <a:spLocks noGrp="1"/>
          </p:cNvSpPr>
          <p:nvPr>
            <p:ph type="sldNum" sz="quarter" idx="12"/>
            <p:custDataLst>
              <p:tags r:id="rId5"/>
            </p:custDataLst>
          </p:nvPr>
        </p:nvSpPr>
        <p:spPr/>
        <p:txBody>
          <a:bodyPr/>
          <a:lstStyle/>
          <a:p>
            <a:fld id="{053000D5-A12A-4329-BDDD-3464AB2230FA}" type="slidenum">
              <a:rPr lang="fr-CA" altLang="fr-FR"/>
              <a:pPr/>
              <a:t>21</a:t>
            </a:fld>
            <a:endParaRPr lang="fr-CA" alt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custDataLst>
              <p:tags r:id="rId1"/>
            </p:custDataLst>
          </p:nvPr>
        </p:nvSpPr>
        <p:spPr/>
        <p:txBody>
          <a:bodyPr/>
          <a:lstStyle/>
          <a:p>
            <a:r>
              <a:rPr lang="fr-CA" altLang="fr-FR" sz="3800" dirty="0">
                <a:latin typeface="Square721 Dm" panose="00000400000000000000" pitchFamily="2" charset="0"/>
              </a:rPr>
              <a:t>Saine gestion</a:t>
            </a:r>
          </a:p>
        </p:txBody>
      </p:sp>
      <p:sp>
        <p:nvSpPr>
          <p:cNvPr id="352259" name="Rectangle 3"/>
          <p:cNvSpPr>
            <a:spLocks noGrp="1" noChangeArrowheads="1"/>
          </p:cNvSpPr>
          <p:nvPr>
            <p:ph type="body" sz="half" idx="1"/>
            <p:custDataLst>
              <p:tags r:id="rId2"/>
            </p:custDataLst>
          </p:nvPr>
        </p:nvSpPr>
        <p:spPr>
          <a:xfrm>
            <a:off x="900113" y="2060575"/>
            <a:ext cx="3810000" cy="3916363"/>
          </a:xfrm>
        </p:spPr>
        <p:txBody>
          <a:bodyPr/>
          <a:lstStyle/>
          <a:p>
            <a:pPr algn="ctr">
              <a:buFont typeface="Wingdings" pitchFamily="2" charset="2"/>
              <a:buNone/>
            </a:pPr>
            <a:r>
              <a:rPr lang="fr-CA" altLang="fr-FR" sz="2400" dirty="0"/>
              <a:t>	</a:t>
            </a:r>
            <a:r>
              <a:rPr lang="fr-CA" altLang="fr-FR" sz="2000" dirty="0">
                <a:latin typeface="Square721 Dm" panose="00000400000000000000" pitchFamily="2" charset="0"/>
              </a:rPr>
              <a:t>Budget réaliste</a:t>
            </a:r>
          </a:p>
          <a:p>
            <a:pPr>
              <a:buFont typeface="Wingdings" pitchFamily="2" charset="2"/>
              <a:buNone/>
            </a:pPr>
            <a:endParaRPr lang="fr-CA" altLang="fr-FR" sz="2000" dirty="0">
              <a:latin typeface="Square721 Dm" panose="00000400000000000000" pitchFamily="2" charset="0"/>
            </a:endParaRPr>
          </a:p>
          <a:p>
            <a:pPr>
              <a:buFont typeface="Wingdings" pitchFamily="2" charset="2"/>
              <a:buNone/>
            </a:pPr>
            <a:r>
              <a:rPr lang="fr-CA" altLang="fr-FR" sz="2000" dirty="0">
                <a:latin typeface="Square721 Dm" panose="00000400000000000000" pitchFamily="2" charset="0"/>
              </a:rPr>
              <a:t>		          </a:t>
            </a:r>
            <a:r>
              <a:rPr lang="fr-CA" altLang="fr-FR" sz="2000" b="1" dirty="0">
                <a:latin typeface="Square721 Dm" panose="00000400000000000000" pitchFamily="2" charset="0"/>
              </a:rPr>
              <a:t>=</a:t>
            </a:r>
          </a:p>
          <a:p>
            <a:pPr>
              <a:buFont typeface="Wingdings" pitchFamily="2" charset="2"/>
              <a:buNone/>
            </a:pPr>
            <a:endParaRPr lang="fr-CA" altLang="fr-FR" sz="2000" b="1" dirty="0">
              <a:latin typeface="Square721 Dm" panose="00000400000000000000" pitchFamily="2" charset="0"/>
            </a:endParaRPr>
          </a:p>
          <a:p>
            <a:pPr algn="ctr">
              <a:buFont typeface="Wingdings" pitchFamily="2" charset="2"/>
              <a:buNone/>
            </a:pPr>
            <a:r>
              <a:rPr lang="fr-CA" altLang="fr-FR" sz="2000" dirty="0">
                <a:latin typeface="Square721 Dm" panose="00000400000000000000" pitchFamily="2" charset="0"/>
              </a:rPr>
              <a:t>	Charges prévues</a:t>
            </a:r>
          </a:p>
          <a:p>
            <a:pPr>
              <a:buFont typeface="Wingdings" pitchFamily="2" charset="2"/>
              <a:buNone/>
            </a:pPr>
            <a:r>
              <a:rPr lang="fr-CA" altLang="fr-FR" sz="2000" dirty="0">
                <a:latin typeface="Square721 Dm" panose="00000400000000000000" pitchFamily="2" charset="0"/>
              </a:rPr>
              <a:t>		          </a:t>
            </a:r>
            <a:r>
              <a:rPr lang="fr-CA" altLang="fr-FR" sz="2000" b="1" dirty="0">
                <a:latin typeface="Square721 Dm" panose="00000400000000000000" pitchFamily="2" charset="0"/>
              </a:rPr>
              <a:t>+</a:t>
            </a:r>
          </a:p>
          <a:p>
            <a:pPr algn="ctr">
              <a:buFont typeface="Wingdings" pitchFamily="2" charset="2"/>
              <a:buNone/>
            </a:pPr>
            <a:r>
              <a:rPr lang="fr-CA" altLang="fr-FR" sz="2000" dirty="0">
                <a:latin typeface="Square721 Dm" panose="00000400000000000000" pitchFamily="2" charset="0"/>
              </a:rPr>
              <a:t>	Marge de sécurité</a:t>
            </a:r>
          </a:p>
          <a:p>
            <a:pPr>
              <a:buFont typeface="Wingdings" pitchFamily="2" charset="2"/>
              <a:buNone/>
            </a:pPr>
            <a:r>
              <a:rPr lang="fr-CA" altLang="fr-FR" sz="2400" dirty="0"/>
              <a:t>	</a:t>
            </a:r>
          </a:p>
        </p:txBody>
      </p:sp>
      <p:pic>
        <p:nvPicPr>
          <p:cNvPr id="352262" name="Picture 6" descr="j0300840"/>
          <p:cNvPicPr>
            <a:picLocks noGrp="1" noChangeAspect="1" noChangeArrowheads="1"/>
          </p:cNvPicPr>
          <p:nvPr>
            <p:ph sz="half" idx="2"/>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874258" y="3101124"/>
            <a:ext cx="1815084" cy="1528877"/>
          </a:xfrm>
        </p:spPr>
      </p:pic>
      <p:sp>
        <p:nvSpPr>
          <p:cNvPr id="6" name="Espace réservé du pied de page 5"/>
          <p:cNvSpPr>
            <a:spLocks noGrp="1"/>
          </p:cNvSpPr>
          <p:nvPr>
            <p:ph type="ftr" sz="quarter" idx="11"/>
            <p:custDataLst>
              <p:tags r:id="rId4"/>
            </p:custDataLst>
          </p:nvPr>
        </p:nvSpPr>
        <p:spPr/>
        <p:txBody>
          <a:bodyPr/>
          <a:lstStyle/>
          <a:p>
            <a:r>
              <a:rPr lang="fr-CA" altLang="fr-FR" dirty="0">
                <a:latin typeface="Square721 Dm" panose="00000400000000000000" pitchFamily="2" charset="0"/>
              </a:rPr>
              <a:t>www.seguinhache.com</a:t>
            </a:r>
          </a:p>
        </p:txBody>
      </p:sp>
      <p:sp>
        <p:nvSpPr>
          <p:cNvPr id="7" name="Espace réservé du numéro de diapositive 6"/>
          <p:cNvSpPr>
            <a:spLocks noGrp="1"/>
          </p:cNvSpPr>
          <p:nvPr>
            <p:ph type="sldNum" sz="quarter" idx="12"/>
            <p:custDataLst>
              <p:tags r:id="rId5"/>
            </p:custDataLst>
          </p:nvPr>
        </p:nvSpPr>
        <p:spPr/>
        <p:txBody>
          <a:bodyPr/>
          <a:lstStyle/>
          <a:p>
            <a:fld id="{46FD7D94-E137-4151-BD15-35EDD9E824D5}" type="slidenum">
              <a:rPr lang="fr-CA" altLang="fr-FR"/>
              <a:pPr/>
              <a:t>22</a:t>
            </a:fld>
            <a:endParaRPr lang="fr-CA" alt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custDataLst>
              <p:tags r:id="rId1"/>
            </p:custDataLst>
          </p:nvPr>
        </p:nvSpPr>
        <p:spPr>
          <a:xfrm>
            <a:off x="755576" y="404664"/>
            <a:ext cx="6781800" cy="1384176"/>
          </a:xfrm>
        </p:spPr>
        <p:txBody>
          <a:bodyPr>
            <a:normAutofit fontScale="90000"/>
          </a:bodyPr>
          <a:lstStyle/>
          <a:p>
            <a:r>
              <a:rPr lang="fr-CA" altLang="fr-FR" sz="3800" dirty="0">
                <a:latin typeface="Square721 Dm" panose="00000400000000000000" pitchFamily="2" charset="0"/>
              </a:rPr>
              <a:t>Actifs nets positifs, les différentes possibilités…</a:t>
            </a:r>
          </a:p>
        </p:txBody>
      </p:sp>
      <p:sp>
        <p:nvSpPr>
          <p:cNvPr id="324611" name="Rectangle 3"/>
          <p:cNvSpPr>
            <a:spLocks noGrp="1" noChangeArrowheads="1"/>
          </p:cNvSpPr>
          <p:nvPr>
            <p:ph idx="1"/>
            <p:custDataLst>
              <p:tags r:id="rId2"/>
            </p:custDataLst>
          </p:nvPr>
        </p:nvSpPr>
        <p:spPr>
          <a:xfrm>
            <a:off x="899592" y="2348880"/>
            <a:ext cx="5889625" cy="3268960"/>
          </a:xfrm>
        </p:spPr>
        <p:txBody>
          <a:bodyPr>
            <a:normAutofit fontScale="92500" lnSpcReduction="20000"/>
          </a:bodyPr>
          <a:lstStyle/>
          <a:p>
            <a:pPr>
              <a:lnSpc>
                <a:spcPct val="90000"/>
              </a:lnSpc>
            </a:pPr>
            <a:r>
              <a:rPr lang="fr-CA" altLang="fr-FR" sz="2000" dirty="0">
                <a:latin typeface="Square721 Dm" panose="00000400000000000000" pitchFamily="2" charset="0"/>
              </a:rPr>
              <a:t>Conserver le solde à titre de solde de fonds non affecté</a:t>
            </a:r>
          </a:p>
          <a:p>
            <a:pPr>
              <a:lnSpc>
                <a:spcPct val="90000"/>
              </a:lnSpc>
            </a:pPr>
            <a:endParaRPr lang="fr-CA" altLang="fr-FR" sz="2000" dirty="0">
              <a:latin typeface="Square721 Dm" panose="00000400000000000000" pitchFamily="2" charset="0"/>
            </a:endParaRPr>
          </a:p>
          <a:p>
            <a:pPr>
              <a:lnSpc>
                <a:spcPct val="90000"/>
              </a:lnSpc>
            </a:pPr>
            <a:r>
              <a:rPr lang="fr-CA" altLang="fr-FR" sz="2000" dirty="0">
                <a:latin typeface="Square721 Dm" panose="00000400000000000000" pitchFamily="2" charset="0"/>
              </a:rPr>
              <a:t>Prévoir l’utilisation des surplus à même le budget de fonctionnement de l’année suivante</a:t>
            </a:r>
          </a:p>
          <a:p>
            <a:pPr>
              <a:lnSpc>
                <a:spcPct val="90000"/>
              </a:lnSpc>
            </a:pPr>
            <a:endParaRPr lang="fr-CA" altLang="fr-FR" sz="2000" dirty="0">
              <a:latin typeface="Square721 Dm" panose="00000400000000000000" pitchFamily="2" charset="0"/>
            </a:endParaRPr>
          </a:p>
          <a:p>
            <a:pPr>
              <a:lnSpc>
                <a:spcPct val="90000"/>
              </a:lnSpc>
            </a:pPr>
            <a:r>
              <a:rPr lang="fr-CA" altLang="fr-FR" sz="2000" dirty="0">
                <a:latin typeface="Square721 Dm" panose="00000400000000000000" pitchFamily="2" charset="0"/>
              </a:rPr>
              <a:t>Virer un montant au fonds de prévoyance</a:t>
            </a:r>
          </a:p>
          <a:p>
            <a:pPr>
              <a:lnSpc>
                <a:spcPct val="90000"/>
              </a:lnSpc>
            </a:pPr>
            <a:endParaRPr lang="fr-CA" altLang="fr-FR" sz="2000" dirty="0">
              <a:latin typeface="Square721 Dm" panose="00000400000000000000" pitchFamily="2" charset="0"/>
            </a:endParaRPr>
          </a:p>
          <a:p>
            <a:pPr>
              <a:lnSpc>
                <a:spcPct val="90000"/>
              </a:lnSpc>
            </a:pPr>
            <a:r>
              <a:rPr lang="fr-CA" altLang="fr-FR" sz="2000" dirty="0">
                <a:latin typeface="Square721 Dm" panose="00000400000000000000" pitchFamily="2" charset="0"/>
              </a:rPr>
              <a:t>Créer ou accroître un fonds de réserves pour imprévus</a:t>
            </a:r>
          </a:p>
          <a:p>
            <a:pPr>
              <a:lnSpc>
                <a:spcPct val="90000"/>
              </a:lnSpc>
              <a:buFont typeface="Wingdings" pitchFamily="2" charset="2"/>
              <a:buNone/>
            </a:pPr>
            <a:r>
              <a:rPr lang="fr-CA" altLang="fr-FR" sz="2400" dirty="0"/>
              <a:t>	</a:t>
            </a:r>
          </a:p>
        </p:txBody>
      </p:sp>
      <p:sp>
        <p:nvSpPr>
          <p:cNvPr id="5" name="Espace réservé du pied de page 4"/>
          <p:cNvSpPr>
            <a:spLocks noGrp="1"/>
          </p:cNvSpPr>
          <p:nvPr>
            <p:ph type="ftr" sz="quarter" idx="11"/>
            <p:custDataLst>
              <p:tags r:id="rId3"/>
            </p:custDataLst>
          </p:nvPr>
        </p:nvSpPr>
        <p:spPr>
          <a:xfrm>
            <a:off x="3419872" y="6237312"/>
            <a:ext cx="1937793"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237312"/>
            <a:ext cx="762000" cy="365125"/>
          </a:xfrm>
        </p:spPr>
        <p:txBody>
          <a:bodyPr/>
          <a:lstStyle/>
          <a:p>
            <a:fld id="{84BE64EF-ACB8-499F-B4D5-C16E90BCF416}" type="slidenum">
              <a:rPr lang="fr-CA" altLang="fr-FR"/>
              <a:pPr/>
              <a:t>23</a:t>
            </a:fld>
            <a:endParaRPr lang="fr-CA" alt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surplusPY"/>
          <p:cNvPicPr/>
          <p:nvPr>
            <p:custDataLst>
              <p:tags r:id="rId1"/>
            </p:custDataLst>
          </p:nvPr>
        </p:nvPicPr>
        <p:blipFill rotWithShape="1">
          <a:blip r:embed="rId7">
            <a:extLst>
              <a:ext uri="{28A0092B-C50C-407E-A947-70E740481C1C}">
                <a14:useLocalDpi xmlns:a14="http://schemas.microsoft.com/office/drawing/2010/main" val="0"/>
              </a:ext>
            </a:extLst>
          </a:blip>
          <a:srcRect l="6563" t="12367" r="9204" b="61588"/>
          <a:stretch/>
        </p:blipFill>
        <p:spPr bwMode="auto">
          <a:xfrm>
            <a:off x="1064714" y="1988840"/>
            <a:ext cx="6963670" cy="3719744"/>
          </a:xfrm>
          <a:prstGeom prst="rect">
            <a:avLst/>
          </a:prstGeom>
          <a:ln>
            <a:noFill/>
          </a:ln>
          <a:extLst>
            <a:ext uri="{53640926-AAD7-44D8-BBD7-CCE9431645EC}">
              <a14:shadowObscured xmlns:a14="http://schemas.microsoft.com/office/drawing/2010/main"/>
            </a:ext>
          </a:extLst>
        </p:spPr>
      </p:pic>
      <p:sp>
        <p:nvSpPr>
          <p:cNvPr id="340994" name="Rectangle 2"/>
          <p:cNvSpPr>
            <a:spLocks noGrp="1" noChangeArrowheads="1"/>
          </p:cNvSpPr>
          <p:nvPr>
            <p:ph type="title"/>
            <p:custDataLst>
              <p:tags r:id="rId2"/>
            </p:custDataLst>
          </p:nvPr>
        </p:nvSpPr>
        <p:spPr>
          <a:xfrm>
            <a:off x="755576" y="404664"/>
            <a:ext cx="7772400" cy="1143000"/>
          </a:xfrm>
        </p:spPr>
        <p:txBody>
          <a:bodyPr>
            <a:noAutofit/>
          </a:bodyPr>
          <a:lstStyle/>
          <a:p>
            <a:r>
              <a:rPr lang="fr-CA" altLang="fr-FR" sz="3800" dirty="0">
                <a:latin typeface="Square721 Dm" panose="00000400000000000000" pitchFamily="2" charset="0"/>
              </a:rPr>
              <a:t>Exemple – Utilisation des surplus accumulés</a:t>
            </a:r>
          </a:p>
        </p:txBody>
      </p:sp>
      <p:sp>
        <p:nvSpPr>
          <p:cNvPr id="5" name="Espace réservé du pied de page 5"/>
          <p:cNvSpPr>
            <a:spLocks noGrp="1"/>
          </p:cNvSpPr>
          <p:nvPr>
            <p:ph type="ftr" sz="quarter" idx="11"/>
            <p:custDataLst>
              <p:tags r:id="rId3"/>
            </p:custDataLst>
          </p:nvPr>
        </p:nvSpPr>
        <p:spPr/>
        <p:txBody>
          <a:bodyPr/>
          <a:lstStyle/>
          <a:p>
            <a:r>
              <a:rPr lang="fr-CA" altLang="fr-FR" dirty="0">
                <a:latin typeface="Square721 Dm" panose="00000400000000000000" pitchFamily="2" charset="0"/>
              </a:rPr>
              <a:t>www.seguinhache.com</a:t>
            </a:r>
          </a:p>
        </p:txBody>
      </p:sp>
      <p:sp>
        <p:nvSpPr>
          <p:cNvPr id="6" name="Espace réservé du numéro de diapositive 6"/>
          <p:cNvSpPr>
            <a:spLocks noGrp="1"/>
          </p:cNvSpPr>
          <p:nvPr>
            <p:ph type="sldNum" sz="quarter" idx="12"/>
            <p:custDataLst>
              <p:tags r:id="rId4"/>
            </p:custDataLst>
          </p:nvPr>
        </p:nvSpPr>
        <p:spPr/>
        <p:txBody>
          <a:bodyPr/>
          <a:lstStyle/>
          <a:p>
            <a:fld id="{9BA2718B-93A5-41EE-A6FE-EAD21DD9697E}" type="slidenum">
              <a:rPr lang="fr-CA" altLang="fr-FR"/>
              <a:pPr/>
              <a:t>24</a:t>
            </a:fld>
            <a:endParaRPr lang="fr-CA" altLang="fr-FR" dirty="0"/>
          </a:p>
        </p:txBody>
      </p:sp>
      <p:sp>
        <p:nvSpPr>
          <p:cNvPr id="2" name="Flèche droite 1"/>
          <p:cNvSpPr/>
          <p:nvPr>
            <p:custDataLst>
              <p:tags r:id="rId5"/>
            </p:custDataLst>
          </p:nvPr>
        </p:nvSpPr>
        <p:spPr>
          <a:xfrm rot="8735164" flipV="1">
            <a:off x="3956667" y="4275644"/>
            <a:ext cx="507462" cy="234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deficitPY"/>
          <p:cNvPicPr/>
          <p:nvPr>
            <p:custDataLst>
              <p:tags r:id="rId1"/>
            </p:custDataLst>
          </p:nvPr>
        </p:nvPicPr>
        <p:blipFill rotWithShape="1">
          <a:blip r:embed="rId7">
            <a:extLst>
              <a:ext uri="{28A0092B-C50C-407E-A947-70E740481C1C}">
                <a14:useLocalDpi xmlns:a14="http://schemas.microsoft.com/office/drawing/2010/main" val="0"/>
              </a:ext>
            </a:extLst>
          </a:blip>
          <a:srcRect l="9268" t="11110" r="8905" b="62884"/>
          <a:stretch/>
        </p:blipFill>
        <p:spPr bwMode="auto">
          <a:xfrm>
            <a:off x="1043608" y="1772816"/>
            <a:ext cx="7128792" cy="4327170"/>
          </a:xfrm>
          <a:prstGeom prst="rect">
            <a:avLst/>
          </a:prstGeom>
          <a:ln>
            <a:noFill/>
          </a:ln>
          <a:extLst>
            <a:ext uri="{53640926-AAD7-44D8-BBD7-CCE9431645EC}">
              <a14:shadowObscured xmlns:a14="http://schemas.microsoft.com/office/drawing/2010/main"/>
            </a:ext>
          </a:extLst>
        </p:spPr>
      </p:pic>
      <p:sp>
        <p:nvSpPr>
          <p:cNvPr id="342018" name="Rectangle 2"/>
          <p:cNvSpPr>
            <a:spLocks noGrp="1" noChangeArrowheads="1"/>
          </p:cNvSpPr>
          <p:nvPr>
            <p:ph type="title"/>
            <p:custDataLst>
              <p:tags r:id="rId2"/>
            </p:custDataLst>
          </p:nvPr>
        </p:nvSpPr>
        <p:spPr>
          <a:xfrm>
            <a:off x="755576" y="476672"/>
            <a:ext cx="7560840" cy="1143000"/>
          </a:xfrm>
        </p:spPr>
        <p:txBody>
          <a:bodyPr>
            <a:noAutofit/>
          </a:bodyPr>
          <a:lstStyle/>
          <a:p>
            <a:r>
              <a:rPr lang="fr-CA" altLang="fr-FR" sz="3200" dirty="0">
                <a:latin typeface="Square721 Dm" panose="00000400000000000000" pitchFamily="2" charset="0"/>
              </a:rPr>
              <a:t>Exemple – Renflouer le déficit de l’exercice précédent</a:t>
            </a:r>
          </a:p>
        </p:txBody>
      </p:sp>
      <p:sp>
        <p:nvSpPr>
          <p:cNvPr id="5" name="Espace réservé du pied de page 5"/>
          <p:cNvSpPr>
            <a:spLocks noGrp="1"/>
          </p:cNvSpPr>
          <p:nvPr>
            <p:ph type="ftr" sz="quarter" idx="11"/>
            <p:custDataLst>
              <p:tags r:id="rId3"/>
            </p:custDataLst>
          </p:nvPr>
        </p:nvSpPr>
        <p:spPr/>
        <p:txBody>
          <a:bodyPr/>
          <a:lstStyle/>
          <a:p>
            <a:r>
              <a:rPr lang="fr-CA" altLang="fr-FR" dirty="0">
                <a:latin typeface="Square721 Dm" panose="00000400000000000000" pitchFamily="2" charset="0"/>
              </a:rPr>
              <a:t>www.seguinhache.com</a:t>
            </a:r>
          </a:p>
        </p:txBody>
      </p:sp>
      <p:sp>
        <p:nvSpPr>
          <p:cNvPr id="6" name="Espace réservé du numéro de diapositive 6"/>
          <p:cNvSpPr>
            <a:spLocks noGrp="1"/>
          </p:cNvSpPr>
          <p:nvPr>
            <p:ph type="sldNum" sz="quarter" idx="12"/>
            <p:custDataLst>
              <p:tags r:id="rId4"/>
            </p:custDataLst>
          </p:nvPr>
        </p:nvSpPr>
        <p:spPr/>
        <p:txBody>
          <a:bodyPr/>
          <a:lstStyle/>
          <a:p>
            <a:fld id="{47DA08F8-44DF-4996-A098-24C5DFED790E}" type="slidenum">
              <a:rPr lang="fr-CA" altLang="fr-FR"/>
              <a:pPr/>
              <a:t>25</a:t>
            </a:fld>
            <a:endParaRPr lang="fr-CA" altLang="fr-FR"/>
          </a:p>
        </p:txBody>
      </p:sp>
      <p:sp>
        <p:nvSpPr>
          <p:cNvPr id="7" name="Flèche droite 6"/>
          <p:cNvSpPr/>
          <p:nvPr>
            <p:custDataLst>
              <p:tags r:id="rId5"/>
            </p:custDataLst>
          </p:nvPr>
        </p:nvSpPr>
        <p:spPr>
          <a:xfrm rot="8735164">
            <a:off x="4056797" y="5254519"/>
            <a:ext cx="605768" cy="219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custDataLst>
              <p:tags r:id="rId1"/>
            </p:custDataLst>
          </p:nvPr>
        </p:nvSpPr>
        <p:spPr>
          <a:xfrm>
            <a:off x="755576" y="476672"/>
            <a:ext cx="6781800" cy="1080120"/>
          </a:xfrm>
        </p:spPr>
        <p:txBody>
          <a:bodyPr>
            <a:normAutofit/>
          </a:bodyPr>
          <a:lstStyle/>
          <a:p>
            <a:r>
              <a:rPr lang="fr-CA" altLang="fr-FR" sz="3800" dirty="0">
                <a:latin typeface="Square721 Dm" panose="00000400000000000000" pitchFamily="2" charset="0"/>
              </a:rPr>
              <a:t>Que faites vous ?</a:t>
            </a:r>
          </a:p>
        </p:txBody>
      </p:sp>
      <p:sp>
        <p:nvSpPr>
          <p:cNvPr id="358403" name="Rectangle 3"/>
          <p:cNvSpPr>
            <a:spLocks noGrp="1" noChangeArrowheads="1"/>
          </p:cNvSpPr>
          <p:nvPr>
            <p:ph idx="1"/>
            <p:custDataLst>
              <p:tags r:id="rId2"/>
            </p:custDataLst>
          </p:nvPr>
        </p:nvSpPr>
        <p:spPr>
          <a:xfrm>
            <a:off x="914400" y="1600200"/>
            <a:ext cx="5962650" cy="4530725"/>
          </a:xfrm>
        </p:spPr>
        <p:txBody>
          <a:bodyPr>
            <a:normAutofit/>
          </a:bodyPr>
          <a:lstStyle/>
          <a:p>
            <a:pPr marL="0" indent="0">
              <a:buNone/>
            </a:pPr>
            <a:r>
              <a:rPr lang="fr-CA" altLang="fr-FR" dirty="0">
                <a:latin typeface="Square721 Dm" panose="00000400000000000000" pitchFamily="2" charset="0"/>
              </a:rPr>
              <a:t>Que faites vous actuellement pour faire face au paiement de la franchise d’assurance advenant une réclamation ?</a:t>
            </a:r>
          </a:p>
        </p:txBody>
      </p:sp>
      <p:sp>
        <p:nvSpPr>
          <p:cNvPr id="5" name="Espace réservé du pied de page 4"/>
          <p:cNvSpPr>
            <a:spLocks noGrp="1"/>
          </p:cNvSpPr>
          <p:nvPr>
            <p:ph type="ftr" sz="quarter" idx="11"/>
            <p:custDataLst>
              <p:tags r:id="rId3"/>
            </p:custDataLst>
          </p:nvPr>
        </p:nvSpPr>
        <p:spPr>
          <a:xfrm>
            <a:off x="3635896" y="6237312"/>
            <a:ext cx="2009801"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237312"/>
            <a:ext cx="762000" cy="365125"/>
          </a:xfrm>
        </p:spPr>
        <p:txBody>
          <a:bodyPr/>
          <a:lstStyle/>
          <a:p>
            <a:fld id="{DE88261E-C972-4E0F-AA8F-8B2A3A0B8466}" type="slidenum">
              <a:rPr lang="fr-CA" altLang="fr-FR"/>
              <a:pPr/>
              <a:t>26</a:t>
            </a:fld>
            <a:endParaRPr lang="fr-CA" alt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8" name="Rectangle 4"/>
          <p:cNvSpPr>
            <a:spLocks noGrp="1" noChangeArrowheads="1"/>
          </p:cNvSpPr>
          <p:nvPr>
            <p:ph type="title"/>
            <p:custDataLst>
              <p:tags r:id="rId1"/>
            </p:custDataLst>
          </p:nvPr>
        </p:nvSpPr>
        <p:spPr>
          <a:xfrm>
            <a:off x="755576" y="404664"/>
            <a:ext cx="7560840" cy="1096144"/>
          </a:xfrm>
        </p:spPr>
        <p:txBody>
          <a:bodyPr>
            <a:noAutofit/>
          </a:bodyPr>
          <a:lstStyle/>
          <a:p>
            <a:r>
              <a:rPr lang="fr-CA" altLang="fr-FR" sz="3200" dirty="0">
                <a:latin typeface="Square721 Dm" panose="00000400000000000000" pitchFamily="2" charset="0"/>
              </a:rPr>
              <a:t>La constitution d’un fonds de réserve pour imprévus</a:t>
            </a:r>
          </a:p>
        </p:txBody>
      </p:sp>
      <p:sp>
        <p:nvSpPr>
          <p:cNvPr id="354309" name="Rectangle 5"/>
          <p:cNvSpPr>
            <a:spLocks noGrp="1" noChangeArrowheads="1"/>
          </p:cNvSpPr>
          <p:nvPr>
            <p:ph sz="half" idx="1"/>
            <p:custDataLst>
              <p:tags r:id="rId2"/>
            </p:custDataLst>
          </p:nvPr>
        </p:nvSpPr>
        <p:spPr>
          <a:xfrm>
            <a:off x="684213" y="1628775"/>
            <a:ext cx="3527425" cy="4530725"/>
          </a:xfrm>
        </p:spPr>
        <p:txBody>
          <a:bodyPr>
            <a:normAutofit lnSpcReduction="10000"/>
          </a:bodyPr>
          <a:lstStyle/>
          <a:p>
            <a:pPr>
              <a:buFont typeface="Wingdings" pitchFamily="2" charset="2"/>
              <a:buNone/>
            </a:pPr>
            <a:r>
              <a:rPr lang="fr-CA" altLang="fr-FR" sz="2400" dirty="0"/>
              <a:t>	</a:t>
            </a:r>
            <a:r>
              <a:rPr lang="fr-CA" altLang="fr-FR" sz="2000" dirty="0">
                <a:latin typeface="Square721 Dm" panose="00000400000000000000" pitchFamily="2" charset="0"/>
              </a:rPr>
              <a:t>AVANTAGES</a:t>
            </a:r>
          </a:p>
          <a:p>
            <a:pPr>
              <a:buFont typeface="Wingdings" pitchFamily="2" charset="2"/>
              <a:buChar char="ü"/>
            </a:pPr>
            <a:r>
              <a:rPr lang="fr-CA" altLang="fr-FR" sz="2000" dirty="0">
                <a:latin typeface="Square721 Dm" panose="00000400000000000000" pitchFamily="2" charset="0"/>
              </a:rPr>
              <a:t>Limite les écarts importants d’un exercice à l’autre</a:t>
            </a:r>
          </a:p>
          <a:p>
            <a:pPr>
              <a:buFont typeface="Wingdings" pitchFamily="2" charset="2"/>
              <a:buChar char="ü"/>
            </a:pPr>
            <a:r>
              <a:rPr lang="fr-CA" altLang="fr-FR" sz="2000" dirty="0">
                <a:latin typeface="Square721 Dm" panose="00000400000000000000" pitchFamily="2" charset="0"/>
              </a:rPr>
              <a:t>Permet de conserver le contrôle des sommes affectées</a:t>
            </a:r>
          </a:p>
          <a:p>
            <a:pPr>
              <a:buFont typeface="Wingdings" pitchFamily="2" charset="2"/>
              <a:buChar char="ü"/>
            </a:pPr>
            <a:r>
              <a:rPr lang="fr-CA" altLang="fr-FR" sz="2000" dirty="0">
                <a:latin typeface="Square721 Dm" panose="00000400000000000000" pitchFamily="2" charset="0"/>
              </a:rPr>
              <a:t>Permet d’éviter de faire des cotisations d’urgence</a:t>
            </a:r>
          </a:p>
          <a:p>
            <a:pPr>
              <a:buFont typeface="Wingdings" pitchFamily="2" charset="2"/>
              <a:buChar char="ü"/>
            </a:pPr>
            <a:r>
              <a:rPr lang="fr-CA" altLang="fr-FR" sz="2000" dirty="0">
                <a:latin typeface="Square721 Dm" panose="00000400000000000000" pitchFamily="2" charset="0"/>
              </a:rPr>
              <a:t>Permet d’éviter d’utiliser le fonds de prévoyance</a:t>
            </a:r>
          </a:p>
          <a:p>
            <a:pPr>
              <a:buFont typeface="Wingdings" pitchFamily="2" charset="2"/>
              <a:buNone/>
            </a:pPr>
            <a:endParaRPr lang="fr-CA" altLang="fr-FR" sz="2400" dirty="0"/>
          </a:p>
        </p:txBody>
      </p:sp>
      <p:sp>
        <p:nvSpPr>
          <p:cNvPr id="354310" name="Rectangle 6"/>
          <p:cNvSpPr>
            <a:spLocks noGrp="1" noChangeArrowheads="1"/>
          </p:cNvSpPr>
          <p:nvPr>
            <p:ph sz="half" idx="2"/>
            <p:custDataLst>
              <p:tags r:id="rId3"/>
            </p:custDataLst>
          </p:nvPr>
        </p:nvSpPr>
        <p:spPr>
          <a:xfrm>
            <a:off x="4139952" y="1484784"/>
            <a:ext cx="2954337" cy="1323975"/>
          </a:xfrm>
        </p:spPr>
        <p:txBody>
          <a:bodyPr>
            <a:normAutofit lnSpcReduction="10000"/>
          </a:bodyPr>
          <a:lstStyle/>
          <a:p>
            <a:pPr>
              <a:buFont typeface="Wingdings" pitchFamily="2" charset="2"/>
              <a:buNone/>
            </a:pPr>
            <a:r>
              <a:rPr lang="fr-CA" altLang="fr-FR" sz="2400" dirty="0"/>
              <a:t>    </a:t>
            </a:r>
            <a:r>
              <a:rPr lang="fr-CA" altLang="fr-FR" sz="2000" dirty="0">
                <a:latin typeface="Square721 Dm" panose="00000400000000000000" pitchFamily="2" charset="0"/>
              </a:rPr>
              <a:t>INCONVÉNIENT</a:t>
            </a:r>
          </a:p>
          <a:p>
            <a:pPr>
              <a:buFont typeface="Wingdings" pitchFamily="2" charset="2"/>
              <a:buChar char="ü"/>
            </a:pPr>
            <a:r>
              <a:rPr lang="fr-CA" altLang="fr-FR" sz="2000" dirty="0">
                <a:latin typeface="Square721 Dm" panose="00000400000000000000" pitchFamily="2" charset="0"/>
              </a:rPr>
              <a:t>Aucun</a:t>
            </a:r>
          </a:p>
          <a:p>
            <a:pPr>
              <a:buFont typeface="Wingdings" pitchFamily="2" charset="2"/>
              <a:buChar char="ü"/>
            </a:pPr>
            <a:endParaRPr lang="fr-CA" altLang="fr-FR" sz="2400" dirty="0"/>
          </a:p>
        </p:txBody>
      </p:sp>
      <p:sp>
        <p:nvSpPr>
          <p:cNvPr id="7" name="Espace réservé du pied de page 5"/>
          <p:cNvSpPr>
            <a:spLocks noGrp="1"/>
          </p:cNvSpPr>
          <p:nvPr>
            <p:ph type="ftr" sz="quarter" idx="11"/>
            <p:custDataLst>
              <p:tags r:id="rId4"/>
            </p:custDataLst>
          </p:nvPr>
        </p:nvSpPr>
        <p:spPr>
          <a:xfrm>
            <a:off x="3275856" y="6237312"/>
            <a:ext cx="2009801" cy="365125"/>
          </a:xfrm>
        </p:spPr>
        <p:txBody>
          <a:bodyPr/>
          <a:lstStyle/>
          <a:p>
            <a:r>
              <a:rPr lang="fr-CA" altLang="fr-FR"/>
              <a:t>www.seguinhache.com</a:t>
            </a:r>
          </a:p>
        </p:txBody>
      </p:sp>
      <p:sp>
        <p:nvSpPr>
          <p:cNvPr id="8" name="Espace réservé du numéro de diapositive 6"/>
          <p:cNvSpPr>
            <a:spLocks noGrp="1"/>
          </p:cNvSpPr>
          <p:nvPr>
            <p:ph type="sldNum" sz="quarter" idx="12"/>
            <p:custDataLst>
              <p:tags r:id="rId5"/>
            </p:custDataLst>
          </p:nvPr>
        </p:nvSpPr>
        <p:spPr>
          <a:xfrm>
            <a:off x="7956376" y="6237312"/>
            <a:ext cx="762000" cy="365125"/>
          </a:xfrm>
        </p:spPr>
        <p:txBody>
          <a:bodyPr/>
          <a:lstStyle/>
          <a:p>
            <a:fld id="{313938C9-F35E-4EC2-B770-5870FC9D7BD9}" type="slidenum">
              <a:rPr lang="fr-CA" altLang="fr-FR"/>
              <a:pPr/>
              <a:t>27</a:t>
            </a:fld>
            <a:endParaRPr lang="fr-CA" altLang="fr-FR" dirty="0"/>
          </a:p>
        </p:txBody>
      </p:sp>
      <p:pic>
        <p:nvPicPr>
          <p:cNvPr id="354311" name="Picture 7" descr="j0300840"/>
          <p:cNvPicPr>
            <a:picLocks noChangeAspect="1" noChangeArrowheads="1"/>
          </p:cNvPicPr>
          <p:nvPr>
            <p:custDataLst>
              <p:tags r:id="rId6"/>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4427984" y="3501008"/>
            <a:ext cx="2730500"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custDataLst>
              <p:tags r:id="rId1"/>
            </p:custDataLst>
          </p:nvPr>
        </p:nvSpPr>
        <p:spPr>
          <a:xfrm>
            <a:off x="755576" y="476672"/>
            <a:ext cx="7344816" cy="864096"/>
          </a:xfrm>
        </p:spPr>
        <p:txBody>
          <a:bodyPr>
            <a:normAutofit fontScale="90000"/>
          </a:bodyPr>
          <a:lstStyle/>
          <a:p>
            <a:r>
              <a:rPr lang="fr-CA" altLang="fr-FR" sz="3200" dirty="0">
                <a:latin typeface="Square721 Dm" panose="00000400000000000000" pitchFamily="2" charset="0"/>
              </a:rPr>
              <a:t>Les erreurs à ne pas reproduire…</a:t>
            </a:r>
          </a:p>
        </p:txBody>
      </p:sp>
      <p:sp>
        <p:nvSpPr>
          <p:cNvPr id="359427" name="Rectangle 3"/>
          <p:cNvSpPr>
            <a:spLocks noGrp="1" noChangeArrowheads="1"/>
          </p:cNvSpPr>
          <p:nvPr>
            <p:ph idx="1"/>
            <p:custDataLst>
              <p:tags r:id="rId2"/>
            </p:custDataLst>
          </p:nvPr>
        </p:nvSpPr>
        <p:spPr>
          <a:xfrm>
            <a:off x="899592" y="1412776"/>
            <a:ext cx="5962650" cy="3710037"/>
          </a:xfrm>
        </p:spPr>
        <p:txBody>
          <a:bodyPr>
            <a:normAutofit/>
          </a:bodyPr>
          <a:lstStyle/>
          <a:p>
            <a:r>
              <a:rPr lang="fr-CA" altLang="fr-FR" sz="2000" dirty="0">
                <a:latin typeface="Square721 Dm" panose="00000400000000000000" pitchFamily="2" charset="0"/>
              </a:rPr>
              <a:t>Le budget de l’année courante qui n’est qu’un calque de celui de l’année précédente</a:t>
            </a:r>
          </a:p>
          <a:p>
            <a:endParaRPr lang="fr-CA" altLang="fr-FR" sz="2000" dirty="0">
              <a:latin typeface="Square721 Dm" panose="00000400000000000000" pitchFamily="2" charset="0"/>
            </a:endParaRPr>
          </a:p>
          <a:p>
            <a:r>
              <a:rPr lang="fr-CA" altLang="fr-FR" sz="2000" dirty="0">
                <a:latin typeface="Square721 Dm" panose="00000400000000000000" pitchFamily="2" charset="0"/>
              </a:rPr>
              <a:t>Un budget qui ne prévoit que les dépenses d’intérêts et qui ne tient pas compte des remboursements de capital sur les emprunts</a:t>
            </a:r>
          </a:p>
        </p:txBody>
      </p:sp>
      <p:sp>
        <p:nvSpPr>
          <p:cNvPr id="5" name="Espace réservé du pied de page 4"/>
          <p:cNvSpPr>
            <a:spLocks noGrp="1"/>
          </p:cNvSpPr>
          <p:nvPr>
            <p:ph type="ftr" sz="quarter" idx="11"/>
            <p:custDataLst>
              <p:tags r:id="rId3"/>
            </p:custDataLst>
          </p:nvPr>
        </p:nvSpPr>
        <p:spPr>
          <a:xfrm>
            <a:off x="3563888" y="6237312"/>
            <a:ext cx="2009801"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237312"/>
            <a:ext cx="762000" cy="365125"/>
          </a:xfrm>
        </p:spPr>
        <p:txBody>
          <a:bodyPr/>
          <a:lstStyle/>
          <a:p>
            <a:fld id="{5655C8D5-0352-421D-8B8A-0AD209511168}" type="slidenum">
              <a:rPr lang="fr-CA" altLang="fr-FR"/>
              <a:pPr/>
              <a:t>28</a:t>
            </a:fld>
            <a:endParaRPr lang="fr-CA" alt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1" name="Rectangle 5"/>
          <p:cNvSpPr>
            <a:spLocks noGrp="1" noChangeArrowheads="1"/>
          </p:cNvSpPr>
          <p:nvPr>
            <p:ph type="title"/>
            <p:custDataLst>
              <p:tags r:id="rId1"/>
            </p:custDataLst>
          </p:nvPr>
        </p:nvSpPr>
        <p:spPr>
          <a:xfrm>
            <a:off x="755576" y="548680"/>
            <a:ext cx="7848872" cy="1015008"/>
          </a:xfrm>
        </p:spPr>
        <p:txBody>
          <a:bodyPr>
            <a:normAutofit fontScale="90000"/>
          </a:bodyPr>
          <a:lstStyle/>
          <a:p>
            <a:r>
              <a:rPr lang="fr-CA" altLang="fr-FR" sz="3600" dirty="0">
                <a:latin typeface="Square721 Dm" panose="00000400000000000000" pitchFamily="2" charset="0"/>
              </a:rPr>
              <a:t>Les erreurs à ne pas reproduire </a:t>
            </a:r>
            <a:r>
              <a:rPr lang="fr-CA" altLang="fr-FR" sz="2200" dirty="0">
                <a:latin typeface="Square721 Dm" panose="00000400000000000000" pitchFamily="2" charset="0"/>
              </a:rPr>
              <a:t>(suite…)</a:t>
            </a:r>
          </a:p>
        </p:txBody>
      </p:sp>
      <p:sp>
        <p:nvSpPr>
          <p:cNvPr id="306182" name="Rectangle 6"/>
          <p:cNvSpPr>
            <a:spLocks noGrp="1" noChangeArrowheads="1"/>
          </p:cNvSpPr>
          <p:nvPr>
            <p:ph idx="1"/>
            <p:custDataLst>
              <p:tags r:id="rId2"/>
            </p:custDataLst>
          </p:nvPr>
        </p:nvSpPr>
        <p:spPr>
          <a:xfrm>
            <a:off x="971600" y="1988840"/>
            <a:ext cx="5962650" cy="3240360"/>
          </a:xfrm>
        </p:spPr>
        <p:txBody>
          <a:bodyPr>
            <a:normAutofit fontScale="77500" lnSpcReduction="20000"/>
          </a:bodyPr>
          <a:lstStyle/>
          <a:p>
            <a:r>
              <a:rPr lang="fr-CA" altLang="fr-FR" sz="2400" dirty="0">
                <a:latin typeface="Square721 Dm" panose="00000400000000000000" pitchFamily="2" charset="0"/>
              </a:rPr>
              <a:t>Dépenses de salaires budgétées qui ne prévoient pas les augmentations prévues aux contrats des employés</a:t>
            </a:r>
          </a:p>
          <a:p>
            <a:pPr marL="0" indent="0">
              <a:buNone/>
            </a:pPr>
            <a:endParaRPr lang="fr-CA" altLang="fr-FR" sz="2400" dirty="0">
              <a:latin typeface="Square721 Dm" panose="00000400000000000000" pitchFamily="2" charset="0"/>
            </a:endParaRPr>
          </a:p>
          <a:p>
            <a:r>
              <a:rPr lang="fr-CA" altLang="fr-FR" sz="2400" dirty="0">
                <a:latin typeface="Square721 Dm" panose="00000400000000000000" pitchFamily="2" charset="0"/>
              </a:rPr>
              <a:t>Dépenses de salaires budgétées qui ne prévoient pas les sommes à débourser lors des remplacements des différents employés permanent lors de leurs vacances annuelles, par exemple:</a:t>
            </a:r>
          </a:p>
          <a:p>
            <a:pPr lvl="1"/>
            <a:r>
              <a:rPr lang="fr-CA" altLang="fr-FR" sz="2400" dirty="0">
                <a:latin typeface="Square721 Dm" panose="00000400000000000000" pitchFamily="2" charset="0"/>
              </a:rPr>
              <a:t>Portiers;</a:t>
            </a:r>
          </a:p>
          <a:p>
            <a:pPr lvl="1"/>
            <a:r>
              <a:rPr lang="fr-CA" altLang="fr-FR" sz="2400" dirty="0">
                <a:latin typeface="Square721 Dm" panose="00000400000000000000" pitchFamily="2" charset="0"/>
              </a:rPr>
              <a:t>Gardien de sécurité;</a:t>
            </a:r>
          </a:p>
          <a:p>
            <a:pPr lvl="1"/>
            <a:r>
              <a:rPr lang="fr-CA" altLang="fr-FR" sz="2400" dirty="0">
                <a:latin typeface="Square721 Dm" panose="00000400000000000000" pitchFamily="2" charset="0"/>
              </a:rPr>
              <a:t>Surintendant</a:t>
            </a:r>
          </a:p>
        </p:txBody>
      </p:sp>
      <p:sp>
        <p:nvSpPr>
          <p:cNvPr id="5" name="Espace réservé du pied de page 4"/>
          <p:cNvSpPr>
            <a:spLocks noGrp="1"/>
          </p:cNvSpPr>
          <p:nvPr>
            <p:ph type="ftr" sz="quarter" idx="11"/>
            <p:custDataLst>
              <p:tags r:id="rId3"/>
            </p:custDataLst>
          </p:nvPr>
        </p:nvSpPr>
        <p:spPr>
          <a:xfrm>
            <a:off x="3491880" y="6237312"/>
            <a:ext cx="2009801"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309320"/>
            <a:ext cx="762000" cy="365125"/>
          </a:xfrm>
        </p:spPr>
        <p:txBody>
          <a:bodyPr/>
          <a:lstStyle/>
          <a:p>
            <a:fld id="{E5C503CE-26EC-4C3D-8B79-7458FAAB6512}" type="slidenum">
              <a:rPr lang="fr-CA" altLang="fr-FR"/>
              <a:pPr/>
              <a:t>29</a:t>
            </a:fld>
            <a:endParaRPr lang="fr-CA" altLang="fr-FR" dirty="0"/>
          </a:p>
        </p:txBody>
      </p:sp>
    </p:spTree>
    <p:extLst>
      <p:ext uri="{BB962C8B-B14F-4D97-AF65-F5344CB8AC3E}">
        <p14:creationId xmlns:p14="http://schemas.microsoft.com/office/powerpoint/2010/main" val="218228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83568" y="332656"/>
            <a:ext cx="8003232" cy="1143000"/>
          </a:xfrm>
        </p:spPr>
        <p:txBody>
          <a:bodyPr>
            <a:noAutofit/>
          </a:bodyPr>
          <a:lstStyle/>
          <a:p>
            <a:r>
              <a:rPr lang="fr-CA" altLang="fr-FR" sz="3500" dirty="0">
                <a:latin typeface="Square721 Dm" panose="00000400000000000000" pitchFamily="2" charset="0"/>
              </a:rPr>
              <a:t>De quelle taille est votre syndicat ?</a:t>
            </a:r>
            <a:endParaRPr lang="fr-CA" sz="3500" dirty="0"/>
          </a:p>
        </p:txBody>
      </p:sp>
      <p:sp>
        <p:nvSpPr>
          <p:cNvPr id="3" name="Espace réservé du texte 2"/>
          <p:cNvSpPr>
            <a:spLocks noGrp="1"/>
          </p:cNvSpPr>
          <p:nvPr>
            <p:ph type="body" sz="half" idx="1"/>
            <p:custDataLst>
              <p:tags r:id="rId2"/>
            </p:custDataLst>
          </p:nvPr>
        </p:nvSpPr>
        <p:spPr>
          <a:xfrm>
            <a:off x="899592" y="2420888"/>
            <a:ext cx="7772400" cy="2189163"/>
          </a:xfrm>
        </p:spPr>
        <p:txBody>
          <a:bodyPr>
            <a:normAutofit fontScale="92500" lnSpcReduction="20000"/>
          </a:bodyPr>
          <a:lstStyle/>
          <a:p>
            <a:r>
              <a:rPr lang="fr-CA" sz="2000" dirty="0">
                <a:latin typeface="Square721 Dm" panose="00000400000000000000" pitchFamily="2" charset="0"/>
              </a:rPr>
              <a:t>Petit immeuble (&lt; 10 unités)</a:t>
            </a:r>
          </a:p>
          <a:p>
            <a:endParaRPr lang="fr-CA" sz="2000" dirty="0">
              <a:latin typeface="Square721 Dm" panose="00000400000000000000" pitchFamily="2" charset="0"/>
            </a:endParaRPr>
          </a:p>
          <a:p>
            <a:endParaRPr lang="fr-CA" sz="2000" dirty="0">
              <a:latin typeface="Square721 Dm" panose="00000400000000000000" pitchFamily="2" charset="0"/>
            </a:endParaRPr>
          </a:p>
          <a:p>
            <a:r>
              <a:rPr lang="fr-CA" sz="2000" dirty="0">
                <a:latin typeface="Square721 Dm" panose="00000400000000000000" pitchFamily="2" charset="0"/>
              </a:rPr>
              <a:t>Immeuble de taille moyenne (10-99 unités)</a:t>
            </a:r>
          </a:p>
          <a:p>
            <a:pPr marL="0" indent="0">
              <a:buNone/>
            </a:pPr>
            <a:endParaRPr lang="fr-CA" sz="2000" dirty="0">
              <a:latin typeface="Square721 Dm" panose="00000400000000000000" pitchFamily="2" charset="0"/>
            </a:endParaRPr>
          </a:p>
          <a:p>
            <a:pPr marL="0" indent="0">
              <a:buNone/>
            </a:pPr>
            <a:endParaRPr lang="fr-CA" sz="2000" dirty="0">
              <a:latin typeface="Square721 Dm" panose="00000400000000000000" pitchFamily="2" charset="0"/>
            </a:endParaRPr>
          </a:p>
          <a:p>
            <a:r>
              <a:rPr lang="fr-CA" sz="2000" dirty="0">
                <a:latin typeface="Square721 Dm" panose="00000400000000000000" pitchFamily="2" charset="0"/>
              </a:rPr>
              <a:t>Grand immeuble (100 unités et plus)</a:t>
            </a:r>
          </a:p>
        </p:txBody>
      </p:sp>
      <p:sp>
        <p:nvSpPr>
          <p:cNvPr id="6" name="Espace réservé du pied de page 5"/>
          <p:cNvSpPr>
            <a:spLocks noGrp="1"/>
          </p:cNvSpPr>
          <p:nvPr>
            <p:ph type="ftr" sz="quarter" idx="11"/>
            <p:custDataLst>
              <p:tags r:id="rId3"/>
            </p:custDataLst>
          </p:nvPr>
        </p:nvSpPr>
        <p:spPr/>
        <p:txBody>
          <a:bodyPr/>
          <a:lstStyle/>
          <a:p>
            <a:r>
              <a:rPr lang="fr-CA" altLang="fr-FR" dirty="0">
                <a:latin typeface="Square721 Dm" panose="00000400000000000000" pitchFamily="2" charset="0"/>
              </a:rPr>
              <a:t>www.seguinhache.com</a:t>
            </a:r>
          </a:p>
        </p:txBody>
      </p:sp>
      <p:sp>
        <p:nvSpPr>
          <p:cNvPr id="7" name="Espace réservé du numéro de diapositive 6"/>
          <p:cNvSpPr>
            <a:spLocks noGrp="1"/>
          </p:cNvSpPr>
          <p:nvPr>
            <p:ph type="sldNum" sz="quarter" idx="12"/>
            <p:custDataLst>
              <p:tags r:id="rId4"/>
            </p:custDataLst>
          </p:nvPr>
        </p:nvSpPr>
        <p:spPr/>
        <p:txBody>
          <a:bodyPr/>
          <a:lstStyle/>
          <a:p>
            <a:r>
              <a:rPr lang="fr-CA" altLang="fr-FR" dirty="0">
                <a:latin typeface="Square721 Dm" panose="00000400000000000000" pitchFamily="2" charset="0"/>
              </a:rPr>
              <a:t>3</a:t>
            </a:r>
          </a:p>
        </p:txBody>
      </p:sp>
    </p:spTree>
    <p:extLst>
      <p:ext uri="{BB962C8B-B14F-4D97-AF65-F5344CB8AC3E}">
        <p14:creationId xmlns:p14="http://schemas.microsoft.com/office/powerpoint/2010/main" val="1421079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custDataLst>
              <p:tags r:id="rId1"/>
            </p:custDataLst>
          </p:nvPr>
        </p:nvSpPr>
        <p:spPr>
          <a:xfrm>
            <a:off x="755576" y="764704"/>
            <a:ext cx="7848872" cy="870992"/>
          </a:xfrm>
        </p:spPr>
        <p:txBody>
          <a:bodyPr>
            <a:noAutofit/>
          </a:bodyPr>
          <a:lstStyle/>
          <a:p>
            <a:r>
              <a:rPr lang="fr-CA" altLang="fr-FR" sz="3200" dirty="0">
                <a:latin typeface="Square721 Dm" panose="00000400000000000000" pitchFamily="2" charset="0"/>
              </a:rPr>
              <a:t>Les erreurs à ne pas reproduire </a:t>
            </a:r>
            <a:r>
              <a:rPr lang="fr-CA" altLang="fr-FR" sz="2000" dirty="0">
                <a:latin typeface="Square721 Dm" panose="00000400000000000000" pitchFamily="2" charset="0"/>
              </a:rPr>
              <a:t>(suite…)</a:t>
            </a:r>
          </a:p>
        </p:txBody>
      </p:sp>
      <p:sp>
        <p:nvSpPr>
          <p:cNvPr id="372739" name="Rectangle 3"/>
          <p:cNvSpPr>
            <a:spLocks noGrp="1" noChangeArrowheads="1"/>
          </p:cNvSpPr>
          <p:nvPr>
            <p:ph idx="1"/>
            <p:custDataLst>
              <p:tags r:id="rId2"/>
            </p:custDataLst>
          </p:nvPr>
        </p:nvSpPr>
        <p:spPr>
          <a:xfrm>
            <a:off x="827584" y="1484784"/>
            <a:ext cx="6105525" cy="4824264"/>
          </a:xfrm>
        </p:spPr>
        <p:txBody>
          <a:bodyPr/>
          <a:lstStyle/>
          <a:p>
            <a:pPr>
              <a:lnSpc>
                <a:spcPct val="80000"/>
              </a:lnSpc>
              <a:buFont typeface="Wingdings" pitchFamily="2" charset="2"/>
              <a:buNone/>
            </a:pPr>
            <a:endParaRPr lang="fr-CA" altLang="fr-FR" sz="1200" dirty="0"/>
          </a:p>
          <a:p>
            <a:pPr>
              <a:lnSpc>
                <a:spcPct val="80000"/>
              </a:lnSpc>
            </a:pPr>
            <a:r>
              <a:rPr lang="fr-CA" altLang="fr-FR" sz="2000" dirty="0">
                <a:latin typeface="Square721 Dm" panose="00000400000000000000" pitchFamily="2" charset="0"/>
              </a:rPr>
              <a:t>Nous remarquons parfois que certains syndicats n’ont pas de contrôle en place pour percevoir les « revenus divers »</a:t>
            </a:r>
          </a:p>
          <a:p>
            <a:pPr marL="0" indent="0">
              <a:lnSpc>
                <a:spcPct val="80000"/>
              </a:lnSpc>
              <a:buNone/>
            </a:pPr>
            <a:endParaRPr lang="fr-CA" altLang="fr-FR" sz="2000" dirty="0">
              <a:latin typeface="Square721 Dm" panose="00000400000000000000" pitchFamily="2" charset="0"/>
            </a:endParaRPr>
          </a:p>
          <a:p>
            <a:pPr>
              <a:lnSpc>
                <a:spcPct val="80000"/>
              </a:lnSpc>
              <a:buFont typeface="Wingdings" pitchFamily="2" charset="2"/>
              <a:buNone/>
            </a:pPr>
            <a:r>
              <a:rPr lang="fr-CA" altLang="fr-FR" sz="2000" dirty="0">
                <a:latin typeface="Square721 Dm" panose="00000400000000000000" pitchFamily="2" charset="0"/>
              </a:rPr>
              <a:t>	Afin d’être équitable envers tous les copropriétaires d’un immeuble, il est important d’avoir des contrôles adéquats en place pour assurer la perception de ces types de revenus : </a:t>
            </a:r>
          </a:p>
          <a:p>
            <a:pPr lvl="2">
              <a:lnSpc>
                <a:spcPct val="80000"/>
              </a:lnSpc>
            </a:pPr>
            <a:r>
              <a:rPr lang="fr-CA" altLang="fr-FR" sz="1800" dirty="0">
                <a:latin typeface="Square721 Dm" panose="00000400000000000000" pitchFamily="2" charset="0"/>
              </a:rPr>
              <a:t>Intérêts &amp; pénalités de retard</a:t>
            </a:r>
          </a:p>
          <a:p>
            <a:pPr lvl="2">
              <a:lnSpc>
                <a:spcPct val="80000"/>
              </a:lnSpc>
            </a:pPr>
            <a:r>
              <a:rPr lang="fr-CA" altLang="fr-FR" sz="1800" dirty="0">
                <a:latin typeface="Square721 Dm" panose="00000400000000000000" pitchFamily="2" charset="0"/>
              </a:rPr>
              <a:t>Location de salle</a:t>
            </a:r>
          </a:p>
          <a:p>
            <a:pPr lvl="2">
              <a:lnSpc>
                <a:spcPct val="80000"/>
              </a:lnSpc>
            </a:pPr>
            <a:r>
              <a:rPr lang="fr-CA" altLang="fr-FR" sz="1800" dirty="0">
                <a:latin typeface="Square721 Dm" panose="00000400000000000000" pitchFamily="2" charset="0"/>
              </a:rPr>
              <a:t>Frais de déménagement</a:t>
            </a:r>
          </a:p>
          <a:p>
            <a:pPr lvl="2">
              <a:lnSpc>
                <a:spcPct val="80000"/>
              </a:lnSpc>
            </a:pPr>
            <a:r>
              <a:rPr lang="fr-CA" altLang="fr-FR" sz="1800" dirty="0">
                <a:latin typeface="Square721 Dm" panose="00000400000000000000" pitchFamily="2" charset="0"/>
              </a:rPr>
              <a:t>Vente de cartes d’accès	</a:t>
            </a:r>
          </a:p>
          <a:p>
            <a:pPr lvl="2">
              <a:lnSpc>
                <a:spcPct val="80000"/>
              </a:lnSpc>
            </a:pPr>
            <a:r>
              <a:rPr lang="fr-CA" altLang="fr-FR" sz="1800" dirty="0">
                <a:latin typeface="Square721 Dm" panose="00000400000000000000" pitchFamily="2" charset="0"/>
              </a:rPr>
              <a:t>…</a:t>
            </a:r>
          </a:p>
          <a:p>
            <a:pPr>
              <a:lnSpc>
                <a:spcPct val="80000"/>
              </a:lnSpc>
              <a:buFont typeface="Wingdings" pitchFamily="2" charset="2"/>
              <a:buNone/>
            </a:pPr>
            <a:r>
              <a:rPr lang="fr-CA" altLang="fr-FR" sz="1200" dirty="0"/>
              <a:t>		</a:t>
            </a:r>
          </a:p>
          <a:p>
            <a:pPr>
              <a:lnSpc>
                <a:spcPct val="80000"/>
              </a:lnSpc>
              <a:buFont typeface="Wingdings" pitchFamily="2" charset="2"/>
              <a:buNone/>
            </a:pPr>
            <a:endParaRPr lang="fr-CA" altLang="fr-FR" sz="1400" dirty="0"/>
          </a:p>
        </p:txBody>
      </p:sp>
      <p:sp>
        <p:nvSpPr>
          <p:cNvPr id="5" name="Espace réservé du pied de page 4"/>
          <p:cNvSpPr>
            <a:spLocks noGrp="1"/>
          </p:cNvSpPr>
          <p:nvPr>
            <p:ph type="ftr" sz="quarter" idx="11"/>
            <p:custDataLst>
              <p:tags r:id="rId3"/>
            </p:custDataLst>
          </p:nvPr>
        </p:nvSpPr>
        <p:spPr>
          <a:xfrm>
            <a:off x="3491880" y="6237312"/>
            <a:ext cx="2009801"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237312"/>
            <a:ext cx="762000" cy="365125"/>
          </a:xfrm>
        </p:spPr>
        <p:txBody>
          <a:bodyPr/>
          <a:lstStyle/>
          <a:p>
            <a:fld id="{615C0465-1A8E-42EE-AFC2-F26347F5D104}" type="slidenum">
              <a:rPr lang="fr-CA" altLang="fr-FR"/>
              <a:pPr/>
              <a:t>30</a:t>
            </a:fld>
            <a:endParaRPr lang="fr-CA" alt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custDataLst>
              <p:tags r:id="rId1"/>
            </p:custDataLst>
          </p:nvPr>
        </p:nvSpPr>
        <p:spPr>
          <a:xfrm>
            <a:off x="755576" y="476672"/>
            <a:ext cx="7962800" cy="1224136"/>
          </a:xfrm>
        </p:spPr>
        <p:txBody>
          <a:bodyPr>
            <a:normAutofit/>
          </a:bodyPr>
          <a:lstStyle/>
          <a:p>
            <a:r>
              <a:rPr lang="fr-CA" altLang="fr-FR" sz="3200" dirty="0">
                <a:latin typeface="Square721 Dm" panose="00000400000000000000" pitchFamily="2" charset="0"/>
              </a:rPr>
              <a:t>Les erreurs à ne pas reproduire </a:t>
            </a:r>
            <a:r>
              <a:rPr lang="fr-CA" altLang="fr-FR" sz="2000" dirty="0">
                <a:latin typeface="Square721 Dm" panose="00000400000000000000" pitchFamily="2" charset="0"/>
              </a:rPr>
              <a:t>(suite…)</a:t>
            </a:r>
          </a:p>
        </p:txBody>
      </p:sp>
      <p:sp>
        <p:nvSpPr>
          <p:cNvPr id="360451" name="Rectangle 3"/>
          <p:cNvSpPr>
            <a:spLocks noGrp="1" noChangeArrowheads="1"/>
          </p:cNvSpPr>
          <p:nvPr>
            <p:ph idx="1"/>
            <p:custDataLst>
              <p:tags r:id="rId2"/>
            </p:custDataLst>
          </p:nvPr>
        </p:nvSpPr>
        <p:spPr>
          <a:xfrm>
            <a:off x="914400" y="1600200"/>
            <a:ext cx="5962650" cy="4530725"/>
          </a:xfrm>
        </p:spPr>
        <p:txBody>
          <a:bodyPr>
            <a:normAutofit/>
          </a:bodyPr>
          <a:lstStyle/>
          <a:p>
            <a:r>
              <a:rPr lang="fr-CA" altLang="fr-FR" sz="2000" dirty="0">
                <a:latin typeface="Square721 Dm" panose="00000400000000000000" pitchFamily="2" charset="0"/>
              </a:rPr>
              <a:t>Certains budgets prévoient une dépense d’amortissement sur les immobilisations, alors que celle-ci n’implique pas de sortie de fonds</a:t>
            </a:r>
          </a:p>
          <a:p>
            <a:pPr marL="0" indent="0">
              <a:buNone/>
            </a:pPr>
            <a:endParaRPr lang="fr-CA" altLang="fr-FR" sz="2000" dirty="0">
              <a:latin typeface="Square721 Dm" panose="00000400000000000000" pitchFamily="2" charset="0"/>
            </a:endParaRPr>
          </a:p>
          <a:p>
            <a:r>
              <a:rPr lang="fr-CA" altLang="fr-FR" sz="2000" dirty="0">
                <a:latin typeface="Square721 Dm" panose="00000400000000000000" pitchFamily="2" charset="0"/>
              </a:rPr>
              <a:t>À l’opposé, il est important de prévoir les sorties de fonds nécessaires pour l’acquisition d’immobilisation, même si celles-ci ne sont pas des dépenses qui se retrouveront directement aux états financiers</a:t>
            </a:r>
          </a:p>
        </p:txBody>
      </p:sp>
      <p:sp>
        <p:nvSpPr>
          <p:cNvPr id="5" name="Espace réservé du pied de page 4"/>
          <p:cNvSpPr>
            <a:spLocks noGrp="1"/>
          </p:cNvSpPr>
          <p:nvPr>
            <p:ph type="ftr" sz="quarter" idx="11"/>
            <p:custDataLst>
              <p:tags r:id="rId3"/>
            </p:custDataLst>
          </p:nvPr>
        </p:nvSpPr>
        <p:spPr>
          <a:xfrm>
            <a:off x="3563888" y="6237312"/>
            <a:ext cx="1937793"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309320"/>
            <a:ext cx="762000" cy="365125"/>
          </a:xfrm>
        </p:spPr>
        <p:txBody>
          <a:bodyPr/>
          <a:lstStyle/>
          <a:p>
            <a:fld id="{2C350EEB-5551-4110-86DE-398070F20FD7}" type="slidenum">
              <a:rPr lang="fr-CA" altLang="fr-FR"/>
              <a:pPr/>
              <a:t>31</a:t>
            </a:fld>
            <a:endParaRPr lang="fr-CA" alt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custDataLst>
              <p:tags r:id="rId1"/>
            </p:custDataLst>
          </p:nvPr>
        </p:nvSpPr>
        <p:spPr>
          <a:xfrm>
            <a:off x="755576" y="476672"/>
            <a:ext cx="7128792" cy="1008112"/>
          </a:xfrm>
        </p:spPr>
        <p:txBody>
          <a:bodyPr>
            <a:normAutofit fontScale="90000"/>
          </a:bodyPr>
          <a:lstStyle/>
          <a:p>
            <a:r>
              <a:rPr lang="fr-CA" altLang="fr-FR" sz="3800" dirty="0">
                <a:latin typeface="Square721 Dm" panose="00000400000000000000" pitchFamily="2" charset="0"/>
              </a:rPr>
              <a:t>Le budget parfait, </a:t>
            </a:r>
            <a:br>
              <a:rPr lang="fr-CA" altLang="fr-FR" sz="3800" dirty="0">
                <a:latin typeface="Square721 Dm" panose="00000400000000000000" pitchFamily="2" charset="0"/>
              </a:rPr>
            </a:br>
            <a:r>
              <a:rPr lang="fr-CA" altLang="fr-FR" sz="3800" dirty="0">
                <a:latin typeface="Square721 Dm" panose="00000400000000000000" pitchFamily="2" charset="0"/>
              </a:rPr>
              <a:t>ça existe?</a:t>
            </a:r>
          </a:p>
        </p:txBody>
      </p:sp>
      <p:sp>
        <p:nvSpPr>
          <p:cNvPr id="361475" name="Rectangle 3"/>
          <p:cNvSpPr>
            <a:spLocks noGrp="1" noChangeArrowheads="1"/>
          </p:cNvSpPr>
          <p:nvPr>
            <p:ph idx="1"/>
            <p:custDataLst>
              <p:tags r:id="rId2"/>
            </p:custDataLst>
          </p:nvPr>
        </p:nvSpPr>
        <p:spPr>
          <a:xfrm>
            <a:off x="827584" y="2132856"/>
            <a:ext cx="5962650" cy="3349997"/>
          </a:xfrm>
        </p:spPr>
        <p:txBody>
          <a:bodyPr/>
          <a:lstStyle/>
          <a:p>
            <a:pPr>
              <a:buFont typeface="Wingdings" pitchFamily="2" charset="2"/>
              <a:buNone/>
            </a:pPr>
            <a:r>
              <a:rPr lang="fr-CA" altLang="fr-FR" sz="2400" dirty="0"/>
              <a:t>	</a:t>
            </a:r>
            <a:r>
              <a:rPr lang="fr-CA" altLang="fr-FR" sz="2000" dirty="0">
                <a:latin typeface="Square721 Dm" panose="00000400000000000000" pitchFamily="2" charset="0"/>
              </a:rPr>
              <a:t>Bien sûr que non. Personne n’est capable de prédire l’avenir avec précision.</a:t>
            </a:r>
          </a:p>
          <a:p>
            <a:pPr>
              <a:buFont typeface="Wingdings" pitchFamily="2" charset="2"/>
              <a:buNone/>
            </a:pPr>
            <a:endParaRPr lang="fr-CA" altLang="fr-FR" sz="2000" dirty="0">
              <a:latin typeface="Square721 Dm" panose="00000400000000000000" pitchFamily="2" charset="0"/>
            </a:endParaRPr>
          </a:p>
          <a:p>
            <a:pPr>
              <a:buFont typeface="Wingdings" pitchFamily="2" charset="2"/>
              <a:buNone/>
            </a:pPr>
            <a:r>
              <a:rPr lang="fr-CA" altLang="fr-FR" sz="2000" dirty="0">
                <a:latin typeface="Square721 Dm" panose="00000400000000000000" pitchFamily="2" charset="0"/>
              </a:rPr>
              <a:t>	Par contre, lorsque l’exercice de la planification budgétaire est fait avec rigueur et que le gestionnaire connait bien son syndicat, il est possible de respecter le budget établi.</a:t>
            </a:r>
          </a:p>
        </p:txBody>
      </p:sp>
      <p:sp>
        <p:nvSpPr>
          <p:cNvPr id="5" name="Espace réservé du pied de page 4"/>
          <p:cNvSpPr>
            <a:spLocks noGrp="1"/>
          </p:cNvSpPr>
          <p:nvPr>
            <p:ph type="ftr" sz="quarter" idx="11"/>
            <p:custDataLst>
              <p:tags r:id="rId3"/>
            </p:custDataLst>
          </p:nvPr>
        </p:nvSpPr>
        <p:spPr>
          <a:xfrm>
            <a:off x="3563888" y="6237312"/>
            <a:ext cx="1937793"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237312"/>
            <a:ext cx="762000" cy="365125"/>
          </a:xfrm>
        </p:spPr>
        <p:txBody>
          <a:bodyPr/>
          <a:lstStyle/>
          <a:p>
            <a:fld id="{4DA84F5A-F8D5-4246-8B4B-16C986C3EE62}" type="slidenum">
              <a:rPr lang="fr-CA" altLang="fr-FR"/>
              <a:pPr/>
              <a:t>32</a:t>
            </a:fld>
            <a:endParaRPr lang="fr-CA" alt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custDataLst>
              <p:tags r:id="rId1"/>
            </p:custDataLst>
          </p:nvPr>
        </p:nvSpPr>
        <p:spPr>
          <a:xfrm>
            <a:off x="670520" y="620688"/>
            <a:ext cx="7631088" cy="1447056"/>
          </a:xfrm>
        </p:spPr>
        <p:txBody>
          <a:bodyPr>
            <a:noAutofit/>
          </a:bodyPr>
          <a:lstStyle/>
          <a:p>
            <a:r>
              <a:rPr lang="fr-CA" altLang="fr-FR" sz="3200" dirty="0">
                <a:latin typeface="Square721 Dm" panose="00000400000000000000" pitchFamily="2" charset="0"/>
              </a:rPr>
              <a:t>Ce qui explique que les résultats réels diffèrent du budget</a:t>
            </a:r>
          </a:p>
        </p:txBody>
      </p:sp>
      <p:sp>
        <p:nvSpPr>
          <p:cNvPr id="362499" name="Rectangle 3"/>
          <p:cNvSpPr>
            <a:spLocks noGrp="1" noChangeArrowheads="1"/>
          </p:cNvSpPr>
          <p:nvPr>
            <p:ph sz="half" idx="1"/>
            <p:custDataLst>
              <p:tags r:id="rId2"/>
            </p:custDataLst>
          </p:nvPr>
        </p:nvSpPr>
        <p:spPr>
          <a:xfrm>
            <a:off x="755576" y="2060848"/>
            <a:ext cx="3657600" cy="4055360"/>
          </a:xfrm>
        </p:spPr>
        <p:txBody>
          <a:bodyPr>
            <a:normAutofit fontScale="92500" lnSpcReduction="10000"/>
          </a:bodyPr>
          <a:lstStyle/>
          <a:p>
            <a:pPr algn="ctr">
              <a:buFont typeface="Wingdings" pitchFamily="2" charset="2"/>
              <a:buNone/>
            </a:pPr>
            <a:r>
              <a:rPr lang="fr-CA" altLang="fr-FR" sz="2000" b="1" dirty="0">
                <a:latin typeface="Square721 Dm" panose="00000400000000000000" pitchFamily="2" charset="0"/>
              </a:rPr>
              <a:t>Excédent important</a:t>
            </a:r>
          </a:p>
          <a:p>
            <a:pPr>
              <a:buFont typeface="Wingdings" pitchFamily="2" charset="2"/>
              <a:buChar char="q"/>
            </a:pPr>
            <a:r>
              <a:rPr lang="fr-CA" altLang="fr-FR" sz="2000" dirty="0">
                <a:latin typeface="Square721 Dm" panose="00000400000000000000" pitchFamily="2" charset="0"/>
              </a:rPr>
              <a:t>Des projets prévus n’ont pas été réalisés</a:t>
            </a:r>
          </a:p>
          <a:p>
            <a:pPr>
              <a:buFont typeface="Wingdings" pitchFamily="2" charset="2"/>
              <a:buChar char="q"/>
            </a:pPr>
            <a:r>
              <a:rPr lang="fr-CA" altLang="fr-FR" sz="2000" dirty="0">
                <a:latin typeface="Square721 Dm" panose="00000400000000000000" pitchFamily="2" charset="0"/>
              </a:rPr>
              <a:t>Des entretiens préventifs n’ont pas été effectués</a:t>
            </a:r>
          </a:p>
          <a:p>
            <a:pPr>
              <a:buFont typeface="Wingdings" pitchFamily="2" charset="2"/>
              <a:buChar char="q"/>
            </a:pPr>
            <a:r>
              <a:rPr lang="fr-CA" altLang="fr-FR" sz="2000" dirty="0">
                <a:latin typeface="Square721 Dm" panose="00000400000000000000" pitchFamily="2" charset="0"/>
              </a:rPr>
              <a:t>Une marge de sécurité déraisonnable a été budgétée</a:t>
            </a:r>
          </a:p>
          <a:p>
            <a:pPr>
              <a:buFont typeface="Wingdings" pitchFamily="2" charset="2"/>
              <a:buChar char="q"/>
            </a:pPr>
            <a:r>
              <a:rPr lang="fr-CA" altLang="fr-FR" sz="2000" dirty="0">
                <a:latin typeface="Square721 Dm" panose="00000400000000000000" pitchFamily="2" charset="0"/>
              </a:rPr>
              <a:t>La qualité générale des services et des installations se dégrade</a:t>
            </a:r>
          </a:p>
        </p:txBody>
      </p:sp>
      <p:sp>
        <p:nvSpPr>
          <p:cNvPr id="362500" name="Rectangle 4"/>
          <p:cNvSpPr>
            <a:spLocks noGrp="1" noChangeArrowheads="1"/>
          </p:cNvSpPr>
          <p:nvPr>
            <p:ph sz="half" idx="2"/>
            <p:custDataLst>
              <p:tags r:id="rId3"/>
            </p:custDataLst>
          </p:nvPr>
        </p:nvSpPr>
        <p:spPr>
          <a:xfrm>
            <a:off x="4644008" y="1916832"/>
            <a:ext cx="3657600" cy="4127368"/>
          </a:xfrm>
        </p:spPr>
        <p:txBody>
          <a:bodyPr>
            <a:normAutofit fontScale="92500" lnSpcReduction="10000"/>
          </a:bodyPr>
          <a:lstStyle/>
          <a:p>
            <a:pPr algn="ctr">
              <a:buFont typeface="Wingdings" pitchFamily="2" charset="2"/>
              <a:buNone/>
            </a:pPr>
            <a:r>
              <a:rPr lang="fr-CA" altLang="fr-FR" sz="2000" b="1" dirty="0">
                <a:latin typeface="Square721 Dm" panose="00000400000000000000" pitchFamily="2" charset="0"/>
              </a:rPr>
              <a:t>Insuffisance</a:t>
            </a:r>
          </a:p>
          <a:p>
            <a:pPr>
              <a:buFont typeface="Wingdings" pitchFamily="2" charset="2"/>
              <a:buChar char="q"/>
            </a:pPr>
            <a:r>
              <a:rPr lang="fr-CA" altLang="fr-FR" sz="2000" dirty="0">
                <a:latin typeface="Square721 Dm" panose="00000400000000000000" pitchFamily="2" charset="0"/>
              </a:rPr>
              <a:t>Un budget non réaliste a été déposé</a:t>
            </a:r>
          </a:p>
          <a:p>
            <a:pPr>
              <a:buFont typeface="Wingdings" pitchFamily="2" charset="2"/>
              <a:buChar char="q"/>
            </a:pPr>
            <a:r>
              <a:rPr lang="fr-CA" altLang="fr-FR" sz="2000" dirty="0">
                <a:latin typeface="Square721 Dm" panose="00000400000000000000" pitchFamily="2" charset="0"/>
              </a:rPr>
              <a:t>Dépenses extraordinaires encourues</a:t>
            </a:r>
          </a:p>
          <a:p>
            <a:pPr>
              <a:buFont typeface="Wingdings" pitchFamily="2" charset="2"/>
              <a:buChar char="q"/>
            </a:pPr>
            <a:r>
              <a:rPr lang="fr-CA" altLang="fr-FR" sz="2000" dirty="0">
                <a:latin typeface="Square721 Dm" panose="00000400000000000000" pitchFamily="2" charset="0"/>
              </a:rPr>
              <a:t>Mauvaise gestion</a:t>
            </a:r>
          </a:p>
          <a:p>
            <a:pPr>
              <a:buFont typeface="Wingdings" pitchFamily="2" charset="2"/>
              <a:buChar char="q"/>
            </a:pPr>
            <a:r>
              <a:rPr lang="fr-CA" altLang="fr-FR" sz="2000" dirty="0">
                <a:latin typeface="Square721 Dm" panose="00000400000000000000" pitchFamily="2" charset="0"/>
              </a:rPr>
              <a:t>Omission de prévoir des dépenses de nature « capitalisable » ou le remboursement du capital des emprunts</a:t>
            </a:r>
          </a:p>
        </p:txBody>
      </p:sp>
      <p:sp>
        <p:nvSpPr>
          <p:cNvPr id="6" name="Espace réservé du pied de page 5"/>
          <p:cNvSpPr>
            <a:spLocks noGrp="1"/>
          </p:cNvSpPr>
          <p:nvPr>
            <p:ph type="ftr" sz="quarter" idx="11"/>
            <p:custDataLst>
              <p:tags r:id="rId4"/>
            </p:custDataLst>
          </p:nvPr>
        </p:nvSpPr>
        <p:spPr>
          <a:xfrm>
            <a:off x="3419872" y="6237312"/>
            <a:ext cx="1937793" cy="365125"/>
          </a:xfrm>
        </p:spPr>
        <p:txBody>
          <a:bodyPr/>
          <a:lstStyle/>
          <a:p>
            <a:r>
              <a:rPr lang="fr-CA" altLang="fr-FR" sz="1000" dirty="0">
                <a:latin typeface="Square721 Dm" panose="00000400000000000000" pitchFamily="2" charset="0"/>
              </a:rPr>
              <a:t>www.seguinhache.com</a:t>
            </a:r>
          </a:p>
        </p:txBody>
      </p:sp>
      <p:sp>
        <p:nvSpPr>
          <p:cNvPr id="7" name="Espace réservé du numéro de diapositive 6"/>
          <p:cNvSpPr>
            <a:spLocks noGrp="1"/>
          </p:cNvSpPr>
          <p:nvPr>
            <p:ph type="sldNum" sz="quarter" idx="12"/>
            <p:custDataLst>
              <p:tags r:id="rId5"/>
            </p:custDataLst>
          </p:nvPr>
        </p:nvSpPr>
        <p:spPr>
          <a:xfrm>
            <a:off x="7956376" y="6309320"/>
            <a:ext cx="762000" cy="365125"/>
          </a:xfrm>
        </p:spPr>
        <p:txBody>
          <a:bodyPr/>
          <a:lstStyle/>
          <a:p>
            <a:fld id="{B2E1402D-9D7A-4CE2-B235-BB314F6924E5}" type="slidenum">
              <a:rPr lang="fr-CA" altLang="fr-FR"/>
              <a:pPr/>
              <a:t>33</a:t>
            </a:fld>
            <a:endParaRPr lang="fr-CA" alt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custDataLst>
              <p:tags r:id="rId1"/>
            </p:custDataLst>
          </p:nvPr>
        </p:nvSpPr>
        <p:spPr>
          <a:xfrm>
            <a:off x="683568" y="44624"/>
            <a:ext cx="7772400" cy="1143000"/>
          </a:xfrm>
        </p:spPr>
        <p:txBody>
          <a:bodyPr/>
          <a:lstStyle/>
          <a:p>
            <a:r>
              <a:rPr lang="fr-CA" altLang="fr-FR" sz="3800" dirty="0">
                <a:latin typeface="Square721 Dm" panose="00000400000000000000" pitchFamily="2" charset="0"/>
              </a:rPr>
              <a:t>Exemple – Budget standard</a:t>
            </a:r>
          </a:p>
        </p:txBody>
      </p:sp>
      <p:sp>
        <p:nvSpPr>
          <p:cNvPr id="5" name="Espace réservé du pied de page 5"/>
          <p:cNvSpPr>
            <a:spLocks noGrp="1"/>
          </p:cNvSpPr>
          <p:nvPr>
            <p:ph type="ftr" sz="quarter" idx="11"/>
            <p:custDataLst>
              <p:tags r:id="rId2"/>
            </p:custDataLst>
          </p:nvPr>
        </p:nvSpPr>
        <p:spPr/>
        <p:txBody>
          <a:bodyPr/>
          <a:lstStyle/>
          <a:p>
            <a:r>
              <a:rPr lang="fr-CA" altLang="fr-FR" dirty="0">
                <a:latin typeface="Square721 Dm" panose="00000400000000000000" pitchFamily="2" charset="0"/>
              </a:rPr>
              <a:t>www.seguinhache.com</a:t>
            </a:r>
          </a:p>
        </p:txBody>
      </p:sp>
      <p:sp>
        <p:nvSpPr>
          <p:cNvPr id="6" name="Espace réservé du numéro de diapositive 6"/>
          <p:cNvSpPr>
            <a:spLocks noGrp="1"/>
          </p:cNvSpPr>
          <p:nvPr>
            <p:ph type="sldNum" sz="quarter" idx="12"/>
            <p:custDataLst>
              <p:tags r:id="rId3"/>
            </p:custDataLst>
          </p:nvPr>
        </p:nvSpPr>
        <p:spPr/>
        <p:txBody>
          <a:bodyPr/>
          <a:lstStyle/>
          <a:p>
            <a:fld id="{35B7E281-884E-4223-B281-C46A5A1A72DF}" type="slidenum">
              <a:rPr lang="fr-CA" altLang="fr-FR"/>
              <a:pPr/>
              <a:t>34</a:t>
            </a:fld>
            <a:endParaRPr lang="fr-CA" altLang="fr-FR"/>
          </a:p>
        </p:txBody>
      </p:sp>
      <p:pic>
        <p:nvPicPr>
          <p:cNvPr id="7" name="Picture 5" descr="budget stadard"/>
          <p:cNvPicPr/>
          <p:nvPr>
            <p:custDataLst>
              <p:tags r:id="rId4"/>
            </p:custDataLst>
          </p:nvPr>
        </p:nvPicPr>
        <p:blipFill rotWithShape="1">
          <a:blip r:embed="rId6" cstate="print">
            <a:extLst>
              <a:ext uri="{28A0092B-C50C-407E-A947-70E740481C1C}">
                <a14:useLocalDpi xmlns:a14="http://schemas.microsoft.com/office/drawing/2010/main" val="0"/>
              </a:ext>
            </a:extLst>
          </a:blip>
          <a:srcRect l="9795" t="13086" r="24236" b="32364"/>
          <a:stretch/>
        </p:blipFill>
        <p:spPr bwMode="auto">
          <a:xfrm>
            <a:off x="1691680" y="1340768"/>
            <a:ext cx="5472608" cy="4608512"/>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budget surplus PY"/>
          <p:cNvPicPr/>
          <p:nvPr>
            <p:custDataLst>
              <p:tags r:id="rId1"/>
            </p:custDataLst>
          </p:nvPr>
        </p:nvPicPr>
        <p:blipFill rotWithShape="1">
          <a:blip r:embed="rId7" cstate="print">
            <a:extLst>
              <a:ext uri="{28A0092B-C50C-407E-A947-70E740481C1C}">
                <a14:useLocalDpi xmlns:a14="http://schemas.microsoft.com/office/drawing/2010/main" val="0"/>
              </a:ext>
            </a:extLst>
          </a:blip>
          <a:srcRect l="8365" t="12964" r="21524" b="29943"/>
          <a:stretch/>
        </p:blipFill>
        <p:spPr bwMode="auto">
          <a:xfrm>
            <a:off x="1307784" y="1628800"/>
            <a:ext cx="6336704" cy="4464495"/>
          </a:xfrm>
          <a:prstGeom prst="rect">
            <a:avLst/>
          </a:prstGeom>
          <a:ln>
            <a:noFill/>
          </a:ln>
          <a:extLst>
            <a:ext uri="{53640926-AAD7-44D8-BBD7-CCE9431645EC}">
              <a14:shadowObscured xmlns:a14="http://schemas.microsoft.com/office/drawing/2010/main"/>
            </a:ext>
          </a:extLst>
        </p:spPr>
      </p:pic>
      <p:sp>
        <p:nvSpPr>
          <p:cNvPr id="364546" name="Rectangle 2"/>
          <p:cNvSpPr>
            <a:spLocks noGrp="1" noChangeArrowheads="1"/>
          </p:cNvSpPr>
          <p:nvPr>
            <p:ph type="title"/>
            <p:custDataLst>
              <p:tags r:id="rId2"/>
            </p:custDataLst>
          </p:nvPr>
        </p:nvSpPr>
        <p:spPr>
          <a:xfrm>
            <a:off x="611560" y="44624"/>
            <a:ext cx="8388424" cy="1440161"/>
          </a:xfrm>
        </p:spPr>
        <p:txBody>
          <a:bodyPr>
            <a:noAutofit/>
          </a:bodyPr>
          <a:lstStyle/>
          <a:p>
            <a:r>
              <a:rPr lang="fr-CA" altLang="fr-FR" sz="2900" dirty="0">
                <a:latin typeface="Square721 Dm" panose="00000400000000000000" pitchFamily="2" charset="0"/>
              </a:rPr>
              <a:t>Exemple– Budget avec utilisation du surplus de l’exercice précédent</a:t>
            </a:r>
          </a:p>
        </p:txBody>
      </p:sp>
      <p:sp>
        <p:nvSpPr>
          <p:cNvPr id="5" name="Espace réservé du pied de page 5"/>
          <p:cNvSpPr>
            <a:spLocks noGrp="1"/>
          </p:cNvSpPr>
          <p:nvPr>
            <p:ph type="ftr" sz="quarter" idx="11"/>
            <p:custDataLst>
              <p:tags r:id="rId3"/>
            </p:custDataLst>
          </p:nvPr>
        </p:nvSpPr>
        <p:spPr/>
        <p:txBody>
          <a:bodyPr/>
          <a:lstStyle/>
          <a:p>
            <a:r>
              <a:rPr lang="fr-CA" altLang="fr-FR" dirty="0">
                <a:latin typeface="Square721 Dm" panose="00000400000000000000" pitchFamily="2" charset="0"/>
              </a:rPr>
              <a:t>www.seguinhache.com</a:t>
            </a:r>
          </a:p>
        </p:txBody>
      </p:sp>
      <p:sp>
        <p:nvSpPr>
          <p:cNvPr id="6" name="Espace réservé du numéro de diapositive 6"/>
          <p:cNvSpPr>
            <a:spLocks noGrp="1"/>
          </p:cNvSpPr>
          <p:nvPr>
            <p:ph type="sldNum" sz="quarter" idx="12"/>
            <p:custDataLst>
              <p:tags r:id="rId4"/>
            </p:custDataLst>
          </p:nvPr>
        </p:nvSpPr>
        <p:spPr/>
        <p:txBody>
          <a:bodyPr/>
          <a:lstStyle/>
          <a:p>
            <a:fld id="{3316AB9B-44FD-42AD-8364-54D06517FBA9}" type="slidenum">
              <a:rPr lang="fr-CA" altLang="fr-FR"/>
              <a:pPr/>
              <a:t>35</a:t>
            </a:fld>
            <a:endParaRPr lang="fr-CA" altLang="fr-FR"/>
          </a:p>
        </p:txBody>
      </p:sp>
      <p:sp>
        <p:nvSpPr>
          <p:cNvPr id="7" name="Flèche droite 6"/>
          <p:cNvSpPr/>
          <p:nvPr>
            <p:custDataLst>
              <p:tags r:id="rId5"/>
            </p:custDataLst>
          </p:nvPr>
        </p:nvSpPr>
        <p:spPr>
          <a:xfrm rot="8735164">
            <a:off x="7341604" y="2500854"/>
            <a:ext cx="605768" cy="219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budget deficit PY"/>
          <p:cNvPicPr/>
          <p:nvPr>
            <p:custDataLst>
              <p:tags r:id="rId1"/>
            </p:custDataLst>
          </p:nvPr>
        </p:nvPicPr>
        <p:blipFill rotWithShape="1">
          <a:blip r:embed="rId7" cstate="print">
            <a:extLst>
              <a:ext uri="{28A0092B-C50C-407E-A947-70E740481C1C}">
                <a14:useLocalDpi xmlns:a14="http://schemas.microsoft.com/office/drawing/2010/main" val="0"/>
              </a:ext>
            </a:extLst>
          </a:blip>
          <a:srcRect l="8301" t="13111" r="23233" b="29955"/>
          <a:stretch/>
        </p:blipFill>
        <p:spPr bwMode="auto">
          <a:xfrm>
            <a:off x="1427945" y="1385887"/>
            <a:ext cx="6343600" cy="4779417"/>
          </a:xfrm>
          <a:prstGeom prst="rect">
            <a:avLst/>
          </a:prstGeom>
          <a:ln>
            <a:noFill/>
          </a:ln>
          <a:extLst>
            <a:ext uri="{53640926-AAD7-44D8-BBD7-CCE9431645EC}">
              <a14:shadowObscured xmlns:a14="http://schemas.microsoft.com/office/drawing/2010/main"/>
            </a:ext>
          </a:extLst>
        </p:spPr>
      </p:pic>
      <p:sp>
        <p:nvSpPr>
          <p:cNvPr id="365570" name="Rectangle 2"/>
          <p:cNvSpPr>
            <a:spLocks noGrp="1" noChangeArrowheads="1"/>
          </p:cNvSpPr>
          <p:nvPr>
            <p:ph type="title"/>
            <p:custDataLst>
              <p:tags r:id="rId2"/>
            </p:custDataLst>
          </p:nvPr>
        </p:nvSpPr>
        <p:spPr>
          <a:xfrm>
            <a:off x="688032" y="277813"/>
            <a:ext cx="7772400" cy="1143000"/>
          </a:xfrm>
        </p:spPr>
        <p:txBody>
          <a:bodyPr>
            <a:normAutofit fontScale="90000"/>
          </a:bodyPr>
          <a:lstStyle/>
          <a:p>
            <a:r>
              <a:rPr lang="fr-CA" altLang="fr-FR" sz="3200" dirty="0">
                <a:latin typeface="Square721 Dm" panose="00000400000000000000" pitchFamily="2" charset="0"/>
              </a:rPr>
              <a:t>Exemple – Budget avec récupération du déficit de l’exercice précédent</a:t>
            </a:r>
          </a:p>
        </p:txBody>
      </p:sp>
      <p:sp>
        <p:nvSpPr>
          <p:cNvPr id="5" name="Espace réservé du pied de page 5"/>
          <p:cNvSpPr>
            <a:spLocks noGrp="1"/>
          </p:cNvSpPr>
          <p:nvPr>
            <p:ph type="ftr" sz="quarter" idx="11"/>
            <p:custDataLst>
              <p:tags r:id="rId3"/>
            </p:custDataLst>
          </p:nvPr>
        </p:nvSpPr>
        <p:spPr/>
        <p:txBody>
          <a:bodyPr/>
          <a:lstStyle/>
          <a:p>
            <a:r>
              <a:rPr lang="fr-CA" altLang="fr-FR" dirty="0">
                <a:latin typeface="Square721 Dm" panose="00000400000000000000" pitchFamily="2" charset="0"/>
              </a:rPr>
              <a:t>www.seguinhache.com</a:t>
            </a:r>
          </a:p>
        </p:txBody>
      </p:sp>
      <p:sp>
        <p:nvSpPr>
          <p:cNvPr id="6" name="Espace réservé du numéro de diapositive 6"/>
          <p:cNvSpPr>
            <a:spLocks noGrp="1"/>
          </p:cNvSpPr>
          <p:nvPr>
            <p:ph type="sldNum" sz="quarter" idx="12"/>
            <p:custDataLst>
              <p:tags r:id="rId4"/>
            </p:custDataLst>
          </p:nvPr>
        </p:nvSpPr>
        <p:spPr/>
        <p:txBody>
          <a:bodyPr/>
          <a:lstStyle/>
          <a:p>
            <a:fld id="{BD5FF756-3F26-48D7-BDB9-D547C9A9DA26}" type="slidenum">
              <a:rPr lang="fr-CA" altLang="fr-FR"/>
              <a:pPr/>
              <a:t>36</a:t>
            </a:fld>
            <a:endParaRPr lang="fr-CA" altLang="fr-FR"/>
          </a:p>
        </p:txBody>
      </p:sp>
      <p:sp>
        <p:nvSpPr>
          <p:cNvPr id="7" name="Flèche droite 6"/>
          <p:cNvSpPr/>
          <p:nvPr>
            <p:custDataLst>
              <p:tags r:id="rId5"/>
            </p:custDataLst>
          </p:nvPr>
        </p:nvSpPr>
        <p:spPr>
          <a:xfrm rot="8735164">
            <a:off x="7557628" y="5093142"/>
            <a:ext cx="605768" cy="219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custDataLst>
              <p:tags r:id="rId1"/>
            </p:custDataLst>
          </p:nvPr>
        </p:nvSpPr>
        <p:spPr>
          <a:xfrm>
            <a:off x="683568" y="404664"/>
            <a:ext cx="8064896" cy="1143000"/>
          </a:xfrm>
        </p:spPr>
        <p:txBody>
          <a:bodyPr>
            <a:noAutofit/>
          </a:bodyPr>
          <a:lstStyle/>
          <a:p>
            <a:r>
              <a:rPr lang="fr-CA" altLang="fr-FR" sz="2400" dirty="0">
                <a:latin typeface="Square721 Dm" panose="00000400000000000000" pitchFamily="2" charset="0"/>
              </a:rPr>
              <a:t>Exemple – Budget avec création d’un fonds de réserve pour imprévus à partir de l’actif net et d’une contribution spéciale</a:t>
            </a:r>
          </a:p>
        </p:txBody>
      </p:sp>
      <p:sp>
        <p:nvSpPr>
          <p:cNvPr id="5" name="Espace réservé du pied de page 5"/>
          <p:cNvSpPr>
            <a:spLocks noGrp="1"/>
          </p:cNvSpPr>
          <p:nvPr>
            <p:ph type="ftr" sz="quarter" idx="11"/>
            <p:custDataLst>
              <p:tags r:id="rId2"/>
            </p:custDataLst>
          </p:nvPr>
        </p:nvSpPr>
        <p:spPr>
          <a:xfrm>
            <a:off x="3352800" y="6248400"/>
            <a:ext cx="2083296" cy="457200"/>
          </a:xfrm>
        </p:spPr>
        <p:txBody>
          <a:bodyPr/>
          <a:lstStyle/>
          <a:p>
            <a:r>
              <a:rPr lang="fr-CA" altLang="fr-FR" dirty="0">
                <a:latin typeface="Square721 Dm" panose="00000400000000000000" pitchFamily="2" charset="0"/>
              </a:rPr>
              <a:t>www.seguinhache.com</a:t>
            </a:r>
          </a:p>
        </p:txBody>
      </p:sp>
      <p:sp>
        <p:nvSpPr>
          <p:cNvPr id="6" name="Espace réservé du numéro de diapositive 6"/>
          <p:cNvSpPr>
            <a:spLocks noGrp="1"/>
          </p:cNvSpPr>
          <p:nvPr>
            <p:ph type="sldNum" sz="quarter" idx="12"/>
            <p:custDataLst>
              <p:tags r:id="rId3"/>
            </p:custDataLst>
          </p:nvPr>
        </p:nvSpPr>
        <p:spPr/>
        <p:txBody>
          <a:bodyPr/>
          <a:lstStyle/>
          <a:p>
            <a:fld id="{F5FAA99C-9DE0-4FDA-B1D6-3F558BF1CC05}" type="slidenum">
              <a:rPr lang="fr-CA" altLang="fr-FR"/>
              <a:pPr/>
              <a:t>37</a:t>
            </a:fld>
            <a:endParaRPr lang="fr-CA" altLang="fr-FR"/>
          </a:p>
        </p:txBody>
      </p:sp>
      <p:sp>
        <p:nvSpPr>
          <p:cNvPr id="7" name="Flèche droite 6"/>
          <p:cNvSpPr/>
          <p:nvPr>
            <p:custDataLst>
              <p:tags r:id="rId4"/>
            </p:custDataLst>
          </p:nvPr>
        </p:nvSpPr>
        <p:spPr>
          <a:xfrm rot="8735164">
            <a:off x="7513744" y="5237158"/>
            <a:ext cx="605768" cy="219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Flèche droite 7"/>
          <p:cNvSpPr/>
          <p:nvPr>
            <p:custDataLst>
              <p:tags r:id="rId5"/>
            </p:custDataLst>
          </p:nvPr>
        </p:nvSpPr>
        <p:spPr>
          <a:xfrm rot="8735164">
            <a:off x="7494258" y="2500855"/>
            <a:ext cx="605768" cy="219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Flèche droite 8"/>
          <p:cNvSpPr/>
          <p:nvPr>
            <p:custDataLst>
              <p:tags r:id="rId6"/>
            </p:custDataLst>
          </p:nvPr>
        </p:nvSpPr>
        <p:spPr>
          <a:xfrm rot="8735164">
            <a:off x="7494260" y="3148927"/>
            <a:ext cx="605768" cy="219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 name="Picture 7" descr="budget fond de reserve"/>
          <p:cNvPicPr/>
          <p:nvPr>
            <p:custDataLst>
              <p:tags r:id="rId7"/>
            </p:custDataLst>
          </p:nvPr>
        </p:nvPicPr>
        <p:blipFill rotWithShape="1">
          <a:blip r:embed="rId9" cstate="print">
            <a:extLst>
              <a:ext uri="{28A0092B-C50C-407E-A947-70E740481C1C}">
                <a14:useLocalDpi xmlns:a14="http://schemas.microsoft.com/office/drawing/2010/main" val="0"/>
              </a:ext>
            </a:extLst>
          </a:blip>
          <a:srcRect l="9372" t="13007" r="9766" b="27974"/>
          <a:stretch/>
        </p:blipFill>
        <p:spPr bwMode="auto">
          <a:xfrm>
            <a:off x="1547664" y="1628800"/>
            <a:ext cx="5976664" cy="4536504"/>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55576" y="332656"/>
            <a:ext cx="6781800" cy="1600200"/>
          </a:xfrm>
        </p:spPr>
        <p:txBody>
          <a:bodyPr>
            <a:normAutofit/>
          </a:bodyPr>
          <a:lstStyle/>
          <a:p>
            <a:r>
              <a:rPr lang="fr-CA" sz="3400" dirty="0">
                <a:latin typeface="Square721 Dm" panose="00000400000000000000" pitchFamily="2" charset="0"/>
              </a:rPr>
              <a:t>Démystifions le fonds de prévoyance …</a:t>
            </a:r>
          </a:p>
        </p:txBody>
      </p:sp>
      <p:pic>
        <p:nvPicPr>
          <p:cNvPr id="7" name="Espace réservé du contenu 6"/>
          <p:cNvPicPr>
            <a:picLocks noGrp="1" noChangeAspect="1"/>
          </p:cNvPicPr>
          <p:nvPr>
            <p:ph idx="1"/>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4427984" y="1844824"/>
            <a:ext cx="2590800" cy="3886200"/>
          </a:xfrm>
        </p:spPr>
      </p:pic>
      <p:sp>
        <p:nvSpPr>
          <p:cNvPr id="5" name="Espace réservé du pied de page 4"/>
          <p:cNvSpPr>
            <a:spLocks noGrp="1"/>
          </p:cNvSpPr>
          <p:nvPr>
            <p:ph type="ftr" sz="quarter" idx="11"/>
            <p:custDataLst>
              <p:tags r:id="rId3"/>
            </p:custDataLst>
          </p:nvPr>
        </p:nvSpPr>
        <p:spPr>
          <a:xfrm>
            <a:off x="3419872" y="6237312"/>
            <a:ext cx="1937793"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237312"/>
            <a:ext cx="762000" cy="365125"/>
          </a:xfrm>
        </p:spPr>
        <p:txBody>
          <a:bodyPr/>
          <a:lstStyle/>
          <a:p>
            <a:fld id="{5631E7C7-E685-449D-9839-C9352025EBB5}" type="slidenum">
              <a:rPr lang="fr-CA" altLang="fr-FR" smtClean="0">
                <a:latin typeface="Square721 Dm" panose="00000400000000000000" pitchFamily="2" charset="0"/>
              </a:rPr>
              <a:pPr/>
              <a:t>38</a:t>
            </a:fld>
            <a:endParaRPr lang="fr-CA" altLang="fr-FR" dirty="0">
              <a:latin typeface="Square721 Dm" panose="00000400000000000000" pitchFamily="2" charset="0"/>
            </a:endParaRPr>
          </a:p>
        </p:txBody>
      </p:sp>
    </p:spTree>
    <p:extLst>
      <p:ext uri="{BB962C8B-B14F-4D97-AF65-F5344CB8AC3E}">
        <p14:creationId xmlns:p14="http://schemas.microsoft.com/office/powerpoint/2010/main" val="1788994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55576" y="404664"/>
            <a:ext cx="6781800" cy="1600200"/>
          </a:xfrm>
        </p:spPr>
        <p:txBody>
          <a:bodyPr>
            <a:normAutofit fontScale="90000"/>
          </a:bodyPr>
          <a:lstStyle/>
          <a:p>
            <a:r>
              <a:rPr lang="fr-CA" sz="3800" dirty="0">
                <a:latin typeface="Square721 Dm" panose="00000400000000000000" pitchFamily="2" charset="0"/>
              </a:rPr>
              <a:t>Fonds de prévoyance – quelles sont les exigences ?</a:t>
            </a:r>
          </a:p>
        </p:txBody>
      </p:sp>
      <p:sp>
        <p:nvSpPr>
          <p:cNvPr id="3" name="Espace réservé du contenu 2"/>
          <p:cNvSpPr>
            <a:spLocks noGrp="1"/>
          </p:cNvSpPr>
          <p:nvPr>
            <p:ph idx="1"/>
            <p:custDataLst>
              <p:tags r:id="rId2"/>
            </p:custDataLst>
          </p:nvPr>
        </p:nvSpPr>
        <p:spPr>
          <a:xfrm>
            <a:off x="755576" y="2204864"/>
            <a:ext cx="7543800" cy="3886200"/>
          </a:xfrm>
        </p:spPr>
        <p:txBody>
          <a:bodyPr/>
          <a:lstStyle/>
          <a:p>
            <a:r>
              <a:rPr lang="fr-CA" sz="2200" dirty="0">
                <a:latin typeface="Square721 Dm" panose="00000400000000000000" pitchFamily="2" charset="0"/>
                <a:hlinkClick r:id="" action="ppaction://hlinkshowjump?jump=nextslide"/>
              </a:rPr>
              <a:t>Contribution minimum ?</a:t>
            </a:r>
            <a:endParaRPr lang="fr-CA" sz="2200" dirty="0">
              <a:latin typeface="Square721 Dm" panose="00000400000000000000" pitchFamily="2" charset="0"/>
            </a:endParaRPr>
          </a:p>
          <a:p>
            <a:pPr marL="0" lvl="1"/>
            <a:r>
              <a:rPr lang="fr-CA" dirty="0">
                <a:latin typeface="Square721 Dm" panose="00000400000000000000" pitchFamily="2" charset="0"/>
                <a:hlinkClick r:id="rId6" action="ppaction://hlinksldjump"/>
              </a:rPr>
              <a:t>Conservation des valeurs</a:t>
            </a:r>
            <a:endParaRPr lang="fr-CA" dirty="0">
              <a:latin typeface="Square721 Dm" panose="00000400000000000000" pitchFamily="2" charset="0"/>
            </a:endParaRPr>
          </a:p>
          <a:p>
            <a:pPr marL="0" lvl="1"/>
            <a:r>
              <a:rPr lang="fr-CA" dirty="0">
                <a:latin typeface="Square721 Dm" panose="00000400000000000000" pitchFamily="2" charset="0"/>
                <a:hlinkClick r:id="rId7" action="ppaction://hlinksldjump"/>
              </a:rPr>
              <a:t>Quelles dépenses sont admissibles ?</a:t>
            </a:r>
            <a:endParaRPr lang="fr-CA" dirty="0">
              <a:latin typeface="Square721 Dm" panose="00000400000000000000" pitchFamily="2" charset="0"/>
            </a:endParaRPr>
          </a:p>
          <a:p>
            <a:pPr marL="0" indent="0">
              <a:buNone/>
            </a:pPr>
            <a:endParaRPr lang="fr-CA" dirty="0"/>
          </a:p>
        </p:txBody>
      </p:sp>
      <p:sp>
        <p:nvSpPr>
          <p:cNvPr id="5" name="Espace réservé du pied de page 4"/>
          <p:cNvSpPr>
            <a:spLocks noGrp="1"/>
          </p:cNvSpPr>
          <p:nvPr>
            <p:ph type="ftr" sz="quarter" idx="11"/>
            <p:custDataLst>
              <p:tags r:id="rId3"/>
            </p:custDataLst>
          </p:nvPr>
        </p:nvSpPr>
        <p:spPr>
          <a:xfrm>
            <a:off x="3923928" y="6237312"/>
            <a:ext cx="1865785" cy="365125"/>
          </a:xfrm>
        </p:spPr>
        <p:txBody>
          <a:bodyPr/>
          <a:lstStyle/>
          <a:p>
            <a:r>
              <a:rPr lang="fr-CA" altLang="fr-FR" dirty="0"/>
              <a:t>www.seguinhache.com</a:t>
            </a:r>
          </a:p>
        </p:txBody>
      </p:sp>
      <p:sp>
        <p:nvSpPr>
          <p:cNvPr id="6" name="Espace réservé du numéro de diapositive 5"/>
          <p:cNvSpPr>
            <a:spLocks noGrp="1"/>
          </p:cNvSpPr>
          <p:nvPr>
            <p:ph type="sldNum" sz="quarter" idx="12"/>
            <p:custDataLst>
              <p:tags r:id="rId4"/>
            </p:custDataLst>
          </p:nvPr>
        </p:nvSpPr>
        <p:spPr>
          <a:xfrm>
            <a:off x="7956376" y="6237312"/>
            <a:ext cx="762000" cy="365125"/>
          </a:xfrm>
        </p:spPr>
        <p:txBody>
          <a:bodyPr/>
          <a:lstStyle/>
          <a:p>
            <a:fld id="{5631E7C7-E685-449D-9839-C9352025EBB5}" type="slidenum">
              <a:rPr lang="fr-CA" altLang="fr-FR" smtClean="0"/>
              <a:pPr/>
              <a:t>39</a:t>
            </a:fld>
            <a:endParaRPr lang="fr-CA" altLang="fr-FR" dirty="0"/>
          </a:p>
        </p:txBody>
      </p:sp>
    </p:spTree>
    <p:extLst>
      <p:ext uri="{BB962C8B-B14F-4D97-AF65-F5344CB8AC3E}">
        <p14:creationId xmlns:p14="http://schemas.microsoft.com/office/powerpoint/2010/main" val="2919334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83568" y="845840"/>
            <a:ext cx="8003232" cy="1143000"/>
          </a:xfrm>
        </p:spPr>
        <p:txBody>
          <a:bodyPr>
            <a:noAutofit/>
          </a:bodyPr>
          <a:lstStyle/>
          <a:p>
            <a:r>
              <a:rPr lang="fr-CA" altLang="fr-FR" sz="3500" dirty="0">
                <a:latin typeface="Square721 Dm" panose="00000400000000000000" pitchFamily="2" charset="0"/>
              </a:rPr>
              <a:t>Qui s’occupe de l’administration de votre syndicat ?</a:t>
            </a:r>
            <a:endParaRPr lang="fr-CA" sz="3500" dirty="0"/>
          </a:p>
        </p:txBody>
      </p:sp>
      <p:sp>
        <p:nvSpPr>
          <p:cNvPr id="3" name="Espace réservé du texte 2"/>
          <p:cNvSpPr>
            <a:spLocks noGrp="1"/>
          </p:cNvSpPr>
          <p:nvPr>
            <p:ph type="body" sz="half" idx="1"/>
            <p:custDataLst>
              <p:tags r:id="rId2"/>
            </p:custDataLst>
          </p:nvPr>
        </p:nvSpPr>
        <p:spPr>
          <a:xfrm>
            <a:off x="899592" y="2420888"/>
            <a:ext cx="7772400" cy="2189163"/>
          </a:xfrm>
        </p:spPr>
        <p:txBody>
          <a:bodyPr>
            <a:normAutofit fontScale="92500" lnSpcReduction="20000"/>
          </a:bodyPr>
          <a:lstStyle/>
          <a:p>
            <a:r>
              <a:rPr lang="fr-CA" sz="2000" dirty="0">
                <a:latin typeface="Square721 Dm" panose="00000400000000000000" pitchFamily="2" charset="0"/>
              </a:rPr>
              <a:t>Autogestion</a:t>
            </a:r>
          </a:p>
          <a:p>
            <a:endParaRPr lang="fr-CA" sz="2000" dirty="0">
              <a:latin typeface="Square721 Dm" panose="00000400000000000000" pitchFamily="2" charset="0"/>
            </a:endParaRPr>
          </a:p>
          <a:p>
            <a:endParaRPr lang="fr-CA" sz="2000" dirty="0">
              <a:latin typeface="Square721 Dm" panose="00000400000000000000" pitchFamily="2" charset="0"/>
            </a:endParaRPr>
          </a:p>
          <a:p>
            <a:r>
              <a:rPr lang="fr-CA" sz="2000" dirty="0">
                <a:latin typeface="Square721 Dm" panose="00000400000000000000" pitchFamily="2" charset="0"/>
              </a:rPr>
              <a:t>Gestionnaire résident</a:t>
            </a:r>
          </a:p>
          <a:p>
            <a:pPr marL="0" indent="0">
              <a:buNone/>
            </a:pPr>
            <a:endParaRPr lang="fr-CA" sz="2000" dirty="0">
              <a:latin typeface="Square721 Dm" panose="00000400000000000000" pitchFamily="2" charset="0"/>
            </a:endParaRPr>
          </a:p>
          <a:p>
            <a:pPr marL="0" indent="0">
              <a:buNone/>
            </a:pPr>
            <a:endParaRPr lang="fr-CA" sz="2000" dirty="0">
              <a:latin typeface="Square721 Dm" panose="00000400000000000000" pitchFamily="2" charset="0"/>
            </a:endParaRPr>
          </a:p>
          <a:p>
            <a:r>
              <a:rPr lang="fr-CA" sz="2000" dirty="0">
                <a:latin typeface="Square721 Dm" panose="00000400000000000000" pitchFamily="2" charset="0"/>
              </a:rPr>
              <a:t>Société externe</a:t>
            </a:r>
          </a:p>
        </p:txBody>
      </p:sp>
      <p:sp>
        <p:nvSpPr>
          <p:cNvPr id="6" name="Espace réservé du pied de page 5"/>
          <p:cNvSpPr>
            <a:spLocks noGrp="1"/>
          </p:cNvSpPr>
          <p:nvPr>
            <p:ph type="ftr" sz="quarter" idx="11"/>
            <p:custDataLst>
              <p:tags r:id="rId3"/>
            </p:custDataLst>
          </p:nvPr>
        </p:nvSpPr>
        <p:spPr/>
        <p:txBody>
          <a:bodyPr/>
          <a:lstStyle/>
          <a:p>
            <a:r>
              <a:rPr lang="fr-CA" altLang="fr-FR" dirty="0">
                <a:latin typeface="Square721 Dm" panose="00000400000000000000" pitchFamily="2" charset="0"/>
              </a:rPr>
              <a:t>www.seguinhache.com</a:t>
            </a:r>
          </a:p>
        </p:txBody>
      </p:sp>
      <p:sp>
        <p:nvSpPr>
          <p:cNvPr id="7" name="Espace réservé du numéro de diapositive 6"/>
          <p:cNvSpPr>
            <a:spLocks noGrp="1"/>
          </p:cNvSpPr>
          <p:nvPr>
            <p:ph type="sldNum" sz="quarter" idx="12"/>
            <p:custDataLst>
              <p:tags r:id="rId4"/>
            </p:custDataLst>
          </p:nvPr>
        </p:nvSpPr>
        <p:spPr/>
        <p:txBody>
          <a:bodyPr/>
          <a:lstStyle/>
          <a:p>
            <a:r>
              <a:rPr lang="fr-CA" altLang="fr-FR" dirty="0">
                <a:latin typeface="Square721 Dm" panose="00000400000000000000" pitchFamily="2" charset="0"/>
              </a:rPr>
              <a:t>4</a:t>
            </a:r>
          </a:p>
        </p:txBody>
      </p:sp>
    </p:spTree>
    <p:extLst>
      <p:ext uri="{BB962C8B-B14F-4D97-AF65-F5344CB8AC3E}">
        <p14:creationId xmlns:p14="http://schemas.microsoft.com/office/powerpoint/2010/main" val="2371311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1" name="Rectangle 5"/>
          <p:cNvSpPr>
            <a:spLocks noGrp="1" noChangeArrowheads="1"/>
          </p:cNvSpPr>
          <p:nvPr>
            <p:ph type="title"/>
            <p:custDataLst>
              <p:tags r:id="rId1"/>
            </p:custDataLst>
          </p:nvPr>
        </p:nvSpPr>
        <p:spPr>
          <a:xfrm>
            <a:off x="683568" y="980728"/>
            <a:ext cx="7632848" cy="936104"/>
          </a:xfrm>
        </p:spPr>
        <p:txBody>
          <a:bodyPr>
            <a:noAutofit/>
          </a:bodyPr>
          <a:lstStyle/>
          <a:p>
            <a:r>
              <a:rPr lang="fr-CA" altLang="fr-FR" sz="3200" dirty="0">
                <a:latin typeface="Square721 Dm" panose="00000400000000000000" pitchFamily="2" charset="0"/>
              </a:rPr>
              <a:t>Quel montant doit-on contribuer au fonds de prévoyance ?</a:t>
            </a:r>
          </a:p>
        </p:txBody>
      </p:sp>
      <p:sp>
        <p:nvSpPr>
          <p:cNvPr id="306182" name="Rectangle 6"/>
          <p:cNvSpPr>
            <a:spLocks noGrp="1" noChangeArrowheads="1"/>
          </p:cNvSpPr>
          <p:nvPr>
            <p:ph idx="1"/>
            <p:custDataLst>
              <p:tags r:id="rId2"/>
            </p:custDataLst>
          </p:nvPr>
        </p:nvSpPr>
        <p:spPr>
          <a:xfrm>
            <a:off x="971600" y="2420888"/>
            <a:ext cx="5962650" cy="3240360"/>
          </a:xfrm>
        </p:spPr>
        <p:txBody>
          <a:bodyPr>
            <a:noAutofit/>
          </a:bodyPr>
          <a:lstStyle/>
          <a:p>
            <a:pPr marL="0" indent="0">
              <a:buNone/>
            </a:pPr>
            <a:r>
              <a:rPr lang="fr-CA" altLang="fr-FR" sz="2000" dirty="0">
                <a:latin typeface="Square721 Dm" panose="00000400000000000000" pitchFamily="2" charset="0"/>
              </a:rPr>
              <a:t>L’article 1072 du Code civil du Québec précise que chaque SDC doit consacrer annuellement au fonds de prévoyance une somme correspondant à au moins 5% de ses contributions aux charges communes</a:t>
            </a:r>
          </a:p>
          <a:p>
            <a:pPr marL="0" indent="0">
              <a:buNone/>
            </a:pPr>
            <a:endParaRPr lang="fr-CA" altLang="fr-FR" sz="2000" dirty="0">
              <a:latin typeface="Square721 Dm" panose="00000400000000000000" pitchFamily="2" charset="0"/>
            </a:endParaRPr>
          </a:p>
          <a:p>
            <a:pPr marL="0" indent="0">
              <a:buNone/>
            </a:pPr>
            <a:r>
              <a:rPr lang="fr-CA" altLang="fr-FR" sz="2000" dirty="0">
                <a:latin typeface="Square721 Dm" panose="00000400000000000000" pitchFamily="2" charset="0"/>
              </a:rPr>
              <a:t>Une seule exception, les SDC enregistrés avant l’entrée en vigueur du Code civil du Québec qui eux doivent se référer à leur acte de copropriété</a:t>
            </a:r>
          </a:p>
        </p:txBody>
      </p:sp>
      <p:sp>
        <p:nvSpPr>
          <p:cNvPr id="5" name="Espace réservé du pied de page 4"/>
          <p:cNvSpPr>
            <a:spLocks noGrp="1"/>
          </p:cNvSpPr>
          <p:nvPr>
            <p:ph type="ftr" sz="quarter" idx="11"/>
            <p:custDataLst>
              <p:tags r:id="rId3"/>
            </p:custDataLst>
          </p:nvPr>
        </p:nvSpPr>
        <p:spPr>
          <a:xfrm>
            <a:off x="3491880" y="6237312"/>
            <a:ext cx="2009801"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309320"/>
            <a:ext cx="762000" cy="365125"/>
          </a:xfrm>
        </p:spPr>
        <p:txBody>
          <a:bodyPr/>
          <a:lstStyle/>
          <a:p>
            <a:fld id="{E5C503CE-26EC-4C3D-8B79-7458FAAB6512}" type="slidenum">
              <a:rPr lang="fr-CA" altLang="fr-FR"/>
              <a:pPr/>
              <a:t>40</a:t>
            </a:fld>
            <a:endParaRPr lang="fr-CA" altLang="fr-F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1" name="Rectangle 5"/>
          <p:cNvSpPr>
            <a:spLocks noGrp="1" noChangeArrowheads="1"/>
          </p:cNvSpPr>
          <p:nvPr>
            <p:ph type="title"/>
            <p:custDataLst>
              <p:tags r:id="rId1"/>
            </p:custDataLst>
          </p:nvPr>
        </p:nvSpPr>
        <p:spPr>
          <a:xfrm>
            <a:off x="683568" y="548680"/>
            <a:ext cx="7632848" cy="1368152"/>
          </a:xfrm>
        </p:spPr>
        <p:txBody>
          <a:bodyPr>
            <a:noAutofit/>
          </a:bodyPr>
          <a:lstStyle/>
          <a:p>
            <a:r>
              <a:rPr lang="fr-CA" altLang="fr-FR" sz="3200" dirty="0">
                <a:latin typeface="Square721 Dm" panose="00000400000000000000" pitchFamily="2" charset="0"/>
              </a:rPr>
              <a:t>De quelles façons doivent être conservées les épargnes du fonds de prévoyance ?</a:t>
            </a:r>
          </a:p>
        </p:txBody>
      </p:sp>
      <p:sp>
        <p:nvSpPr>
          <p:cNvPr id="306182" name="Rectangle 6"/>
          <p:cNvSpPr>
            <a:spLocks noGrp="1" noChangeArrowheads="1"/>
          </p:cNvSpPr>
          <p:nvPr>
            <p:ph idx="1"/>
            <p:custDataLst>
              <p:tags r:id="rId2"/>
            </p:custDataLst>
          </p:nvPr>
        </p:nvSpPr>
        <p:spPr>
          <a:xfrm>
            <a:off x="971600" y="1988840"/>
            <a:ext cx="7272808" cy="4104456"/>
          </a:xfrm>
        </p:spPr>
        <p:txBody>
          <a:bodyPr>
            <a:noAutofit/>
          </a:bodyPr>
          <a:lstStyle/>
          <a:p>
            <a:pPr marL="0" indent="0">
              <a:buNone/>
            </a:pPr>
            <a:r>
              <a:rPr lang="fr-CA" altLang="fr-FR" sz="2000" dirty="0">
                <a:latin typeface="Square721 Dm" panose="00000400000000000000" pitchFamily="2" charset="0"/>
              </a:rPr>
              <a:t>L’article 1071 du Code civil du Québec précise que les soldes de banques et de placements du Fonds de prévoyance doivent être « liquide et disponible » en tout temps. Ce qui signifie que les sommes doivent être accessibles dans un délai de 30 jours</a:t>
            </a:r>
          </a:p>
          <a:p>
            <a:pPr marL="0" indent="0">
              <a:buNone/>
            </a:pPr>
            <a:endParaRPr lang="fr-CA" altLang="fr-FR" sz="2000" dirty="0">
              <a:latin typeface="Square721 Dm" panose="00000400000000000000" pitchFamily="2" charset="0"/>
            </a:endParaRPr>
          </a:p>
          <a:p>
            <a:pPr marL="0" indent="0">
              <a:buNone/>
            </a:pPr>
            <a:r>
              <a:rPr lang="fr-CA" altLang="fr-FR" sz="2000" dirty="0">
                <a:latin typeface="Square721 Dm" panose="00000400000000000000" pitchFamily="2" charset="0"/>
              </a:rPr>
              <a:t>Il est d’usage que les sommes soient détenus dans des comptes bancaires distincts afin de permettre la mise à part de l’argent, principalement lorsque la comptabilité par fonds (NCOSBL) est utilisée</a:t>
            </a:r>
          </a:p>
        </p:txBody>
      </p:sp>
      <p:sp>
        <p:nvSpPr>
          <p:cNvPr id="5" name="Espace réservé du pied de page 4"/>
          <p:cNvSpPr>
            <a:spLocks noGrp="1"/>
          </p:cNvSpPr>
          <p:nvPr>
            <p:ph type="ftr" sz="quarter" idx="11"/>
            <p:custDataLst>
              <p:tags r:id="rId3"/>
            </p:custDataLst>
          </p:nvPr>
        </p:nvSpPr>
        <p:spPr>
          <a:xfrm>
            <a:off x="3491880" y="6237312"/>
            <a:ext cx="2009801"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309320"/>
            <a:ext cx="762000" cy="365125"/>
          </a:xfrm>
        </p:spPr>
        <p:txBody>
          <a:bodyPr/>
          <a:lstStyle/>
          <a:p>
            <a:fld id="{E5C503CE-26EC-4C3D-8B79-7458FAAB6512}" type="slidenum">
              <a:rPr lang="fr-CA" altLang="fr-FR"/>
              <a:pPr/>
              <a:t>41</a:t>
            </a:fld>
            <a:endParaRPr lang="fr-CA" altLang="fr-FR" dirty="0"/>
          </a:p>
        </p:txBody>
      </p:sp>
    </p:spTree>
    <p:extLst>
      <p:ext uri="{BB962C8B-B14F-4D97-AF65-F5344CB8AC3E}">
        <p14:creationId xmlns:p14="http://schemas.microsoft.com/office/powerpoint/2010/main" val="1657496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1" name="Rectangle 5"/>
          <p:cNvSpPr>
            <a:spLocks noGrp="1" noChangeArrowheads="1"/>
          </p:cNvSpPr>
          <p:nvPr>
            <p:ph type="title"/>
            <p:custDataLst>
              <p:tags r:id="rId1"/>
            </p:custDataLst>
          </p:nvPr>
        </p:nvSpPr>
        <p:spPr>
          <a:xfrm>
            <a:off x="755576" y="476672"/>
            <a:ext cx="7632848" cy="936104"/>
          </a:xfrm>
        </p:spPr>
        <p:txBody>
          <a:bodyPr>
            <a:noAutofit/>
          </a:bodyPr>
          <a:lstStyle/>
          <a:p>
            <a:r>
              <a:rPr lang="fr-CA" altLang="fr-FR" sz="3200" dirty="0">
                <a:latin typeface="Square721 Dm" panose="00000400000000000000" pitchFamily="2" charset="0"/>
              </a:rPr>
              <a:t>Quelles dépenses sont admissibles pour le Fonds de prévoyance ?</a:t>
            </a:r>
          </a:p>
        </p:txBody>
      </p:sp>
      <p:sp>
        <p:nvSpPr>
          <p:cNvPr id="306182" name="Rectangle 6"/>
          <p:cNvSpPr>
            <a:spLocks noGrp="1" noChangeArrowheads="1"/>
          </p:cNvSpPr>
          <p:nvPr>
            <p:ph idx="1"/>
            <p:custDataLst>
              <p:tags r:id="rId2"/>
            </p:custDataLst>
          </p:nvPr>
        </p:nvSpPr>
        <p:spPr>
          <a:xfrm>
            <a:off x="971600" y="1412776"/>
            <a:ext cx="5962650" cy="4608512"/>
          </a:xfrm>
        </p:spPr>
        <p:txBody>
          <a:bodyPr>
            <a:noAutofit/>
          </a:bodyPr>
          <a:lstStyle/>
          <a:p>
            <a:pPr marL="0" indent="0">
              <a:buNone/>
            </a:pPr>
            <a:r>
              <a:rPr lang="fr-CA" altLang="fr-FR" sz="1800" dirty="0">
                <a:latin typeface="Square721 Dm" panose="00000400000000000000" pitchFamily="2" charset="0"/>
              </a:rPr>
              <a:t>Ni noir, ni blanc … plutôt gris !!!</a:t>
            </a:r>
          </a:p>
          <a:p>
            <a:pPr marL="0" indent="0">
              <a:buNone/>
            </a:pPr>
            <a:endParaRPr lang="fr-CA" altLang="fr-FR" sz="1800" dirty="0">
              <a:latin typeface="Square721 Dm" panose="00000400000000000000" pitchFamily="2" charset="0"/>
            </a:endParaRPr>
          </a:p>
          <a:p>
            <a:pPr marL="0" indent="0">
              <a:buNone/>
            </a:pPr>
            <a:r>
              <a:rPr lang="fr-CA" altLang="fr-FR" sz="1800" dirty="0">
                <a:latin typeface="Square721 Dm" panose="00000400000000000000" pitchFamily="2" charset="0"/>
              </a:rPr>
              <a:t>C’est l’article 1152 du Code civil du Québec qui nuance les dépenses admissibles sans toutefois en dresser une liste exhaustive.</a:t>
            </a:r>
          </a:p>
          <a:p>
            <a:pPr marL="0" indent="0">
              <a:buNone/>
            </a:pPr>
            <a:r>
              <a:rPr lang="fr-CA" altLang="fr-FR" sz="1800" dirty="0">
                <a:latin typeface="Square721 Dm" panose="00000400000000000000" pitchFamily="2" charset="0"/>
              </a:rPr>
              <a:t>On peut s’attendre à ce que les réparations majeures soient celles qui surviennent exceptionnellement.</a:t>
            </a:r>
          </a:p>
          <a:p>
            <a:pPr marL="0" indent="0">
              <a:buNone/>
            </a:pPr>
            <a:r>
              <a:rPr lang="fr-CA" altLang="fr-FR" sz="1800" dirty="0">
                <a:latin typeface="Square721 Dm" panose="00000400000000000000" pitchFamily="2" charset="0"/>
              </a:rPr>
              <a:t>Ces dépenses doivent être encourues sur des parties communes de (des) immeuble(s) figurant à l’acte de copropriété</a:t>
            </a:r>
          </a:p>
          <a:p>
            <a:pPr marL="0" indent="0">
              <a:buNone/>
            </a:pPr>
            <a:r>
              <a:rPr lang="fr-CA" sz="1800" dirty="0">
                <a:latin typeface="Square721 Dm" panose="00000400000000000000" pitchFamily="2" charset="0"/>
              </a:rPr>
              <a:t>Par exemple, il ne peut servir à éponger un déficit, à payer des honoraires d’avocats, à financer des améliorations apportées à l’immeuble, etc.</a:t>
            </a:r>
            <a:endParaRPr lang="fr-CA" altLang="fr-FR" sz="1800" dirty="0">
              <a:latin typeface="Square721 Dm" panose="00000400000000000000" pitchFamily="2" charset="0"/>
            </a:endParaRPr>
          </a:p>
        </p:txBody>
      </p:sp>
      <p:sp>
        <p:nvSpPr>
          <p:cNvPr id="5" name="Espace réservé du pied de page 4"/>
          <p:cNvSpPr>
            <a:spLocks noGrp="1"/>
          </p:cNvSpPr>
          <p:nvPr>
            <p:ph type="ftr" sz="quarter" idx="11"/>
            <p:custDataLst>
              <p:tags r:id="rId3"/>
            </p:custDataLst>
          </p:nvPr>
        </p:nvSpPr>
        <p:spPr>
          <a:xfrm>
            <a:off x="3491880" y="6237312"/>
            <a:ext cx="2009801"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309320"/>
            <a:ext cx="762000" cy="365125"/>
          </a:xfrm>
        </p:spPr>
        <p:txBody>
          <a:bodyPr/>
          <a:lstStyle/>
          <a:p>
            <a:fld id="{E5C503CE-26EC-4C3D-8B79-7458FAAB6512}" type="slidenum">
              <a:rPr lang="fr-CA" altLang="fr-FR"/>
              <a:pPr/>
              <a:t>42</a:t>
            </a:fld>
            <a:endParaRPr lang="fr-CA" altLang="fr-FR" dirty="0"/>
          </a:p>
        </p:txBody>
      </p:sp>
    </p:spTree>
    <p:extLst>
      <p:ext uri="{BB962C8B-B14F-4D97-AF65-F5344CB8AC3E}">
        <p14:creationId xmlns:p14="http://schemas.microsoft.com/office/powerpoint/2010/main" val="1657496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sz="2800" dirty="0">
                <a:latin typeface="Square721 Dm" panose="00000400000000000000" pitchFamily="2" charset="0"/>
              </a:rPr>
              <a:t>Comment s’accroît la valeur du fonds de prévoyance</a:t>
            </a:r>
          </a:p>
        </p:txBody>
      </p:sp>
      <p:sp>
        <p:nvSpPr>
          <p:cNvPr id="3" name="Espace réservé du texte 2"/>
          <p:cNvSpPr>
            <a:spLocks noGrp="1"/>
          </p:cNvSpPr>
          <p:nvPr>
            <p:ph type="body" sz="half" idx="1"/>
            <p:custDataLst>
              <p:tags r:id="rId2"/>
            </p:custDataLst>
          </p:nvPr>
        </p:nvSpPr>
        <p:spPr>
          <a:xfrm>
            <a:off x="899592" y="1844824"/>
            <a:ext cx="7772400" cy="2189163"/>
          </a:xfrm>
        </p:spPr>
        <p:txBody>
          <a:bodyPr>
            <a:normAutofit fontScale="92500" lnSpcReduction="10000"/>
          </a:bodyPr>
          <a:lstStyle/>
          <a:p>
            <a:r>
              <a:rPr lang="fr-CA" sz="2000" dirty="0">
                <a:latin typeface="Square721 Dm" panose="00000400000000000000" pitchFamily="2" charset="0"/>
              </a:rPr>
              <a:t>Par les contributions annuelles au fonds de prévoyance</a:t>
            </a:r>
          </a:p>
          <a:p>
            <a:r>
              <a:rPr lang="fr-CA" sz="2000" dirty="0">
                <a:latin typeface="Square721 Dm" panose="00000400000000000000" pitchFamily="2" charset="0"/>
              </a:rPr>
              <a:t>Par le rendement des placements investis dans le fonds de prévoyance</a:t>
            </a:r>
          </a:p>
          <a:p>
            <a:r>
              <a:rPr lang="fr-CA" sz="2000" dirty="0">
                <a:latin typeface="Square721 Dm" panose="00000400000000000000" pitchFamily="2" charset="0"/>
              </a:rPr>
              <a:t>Par toutes autres contributions spéciales </a:t>
            </a:r>
          </a:p>
          <a:p>
            <a:r>
              <a:rPr lang="fr-CA" sz="2000" dirty="0">
                <a:latin typeface="Square721 Dm" panose="00000400000000000000" pitchFamily="2" charset="0"/>
              </a:rPr>
              <a:t>Ou par affectation interne provenant des surplus accumulés du Fonds d’administration</a:t>
            </a:r>
          </a:p>
        </p:txBody>
      </p:sp>
      <p:pic>
        <p:nvPicPr>
          <p:cNvPr id="8" name="Espace réservé du contenu 7"/>
          <p:cNvPicPr>
            <a:picLocks noGrp="1" noChangeAspect="1"/>
          </p:cNvPicPr>
          <p:nvPr>
            <p:ph sz="half" idx="2"/>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2876550" y="4441031"/>
            <a:ext cx="3848100" cy="1190625"/>
          </a:xfrm>
        </p:spPr>
      </p:pic>
      <p:sp>
        <p:nvSpPr>
          <p:cNvPr id="6" name="Espace réservé du pied de page 5"/>
          <p:cNvSpPr>
            <a:spLocks noGrp="1"/>
          </p:cNvSpPr>
          <p:nvPr>
            <p:ph type="ftr" sz="quarter" idx="11"/>
            <p:custDataLst>
              <p:tags r:id="rId4"/>
            </p:custDataLst>
          </p:nvPr>
        </p:nvSpPr>
        <p:spPr/>
        <p:txBody>
          <a:bodyPr/>
          <a:lstStyle/>
          <a:p>
            <a:r>
              <a:rPr lang="fr-CA" altLang="fr-FR" dirty="0">
                <a:latin typeface="Square721 Dm" panose="00000400000000000000" pitchFamily="2" charset="0"/>
              </a:rPr>
              <a:t>www.seguinhache.com</a:t>
            </a:r>
          </a:p>
        </p:txBody>
      </p:sp>
      <p:sp>
        <p:nvSpPr>
          <p:cNvPr id="7" name="Espace réservé du numéro de diapositive 6"/>
          <p:cNvSpPr>
            <a:spLocks noGrp="1"/>
          </p:cNvSpPr>
          <p:nvPr>
            <p:ph type="sldNum" sz="quarter" idx="12"/>
            <p:custDataLst>
              <p:tags r:id="rId5"/>
            </p:custDataLst>
          </p:nvPr>
        </p:nvSpPr>
        <p:spPr/>
        <p:txBody>
          <a:bodyPr/>
          <a:lstStyle/>
          <a:p>
            <a:fld id="{7F9A89F5-91A9-4402-A09B-40E58054F2FE}" type="slidenum">
              <a:rPr lang="fr-CA" altLang="fr-FR" smtClean="0"/>
              <a:pPr/>
              <a:t>43</a:t>
            </a:fld>
            <a:endParaRPr lang="fr-CA" altLang="fr-FR" dirty="0"/>
          </a:p>
        </p:txBody>
      </p:sp>
    </p:spTree>
    <p:extLst>
      <p:ext uri="{BB962C8B-B14F-4D97-AF65-F5344CB8AC3E}">
        <p14:creationId xmlns:p14="http://schemas.microsoft.com/office/powerpoint/2010/main" val="2674646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55576" y="548680"/>
            <a:ext cx="7772400" cy="1080120"/>
          </a:xfrm>
        </p:spPr>
        <p:txBody>
          <a:bodyPr>
            <a:noAutofit/>
          </a:bodyPr>
          <a:lstStyle/>
          <a:p>
            <a:r>
              <a:rPr lang="fr-CA" sz="3800" dirty="0">
                <a:latin typeface="Square721 Dm" panose="00000400000000000000" pitchFamily="2" charset="0"/>
              </a:rPr>
              <a:t>La Cotisation spéciale</a:t>
            </a:r>
            <a:br>
              <a:rPr lang="fr-CA" sz="3800" dirty="0">
                <a:latin typeface="Square721 Dm" panose="00000400000000000000" pitchFamily="2" charset="0"/>
              </a:rPr>
            </a:br>
            <a:endParaRPr lang="fr-CA" sz="3800" dirty="0">
              <a:latin typeface="Square721 Dm" panose="00000400000000000000" pitchFamily="2" charset="0"/>
            </a:endParaRPr>
          </a:p>
        </p:txBody>
      </p:sp>
      <p:sp>
        <p:nvSpPr>
          <p:cNvPr id="4" name="Espace réservé du contenu 3"/>
          <p:cNvSpPr>
            <a:spLocks noGrp="1"/>
          </p:cNvSpPr>
          <p:nvPr>
            <p:ph sz="half" idx="2"/>
            <p:custDataLst>
              <p:tags r:id="rId2"/>
            </p:custDataLst>
          </p:nvPr>
        </p:nvSpPr>
        <p:spPr>
          <a:xfrm>
            <a:off x="899592" y="1474789"/>
            <a:ext cx="2793504" cy="2989957"/>
          </a:xfrm>
        </p:spPr>
        <p:txBody>
          <a:bodyPr>
            <a:normAutofit fontScale="92500" lnSpcReduction="20000"/>
          </a:bodyPr>
          <a:lstStyle/>
          <a:p>
            <a:pPr>
              <a:buFont typeface="Wingdings" pitchFamily="2" charset="2"/>
              <a:buNone/>
            </a:pPr>
            <a:r>
              <a:rPr lang="fr-CA" altLang="fr-FR" sz="2000" dirty="0">
                <a:latin typeface="Square721 Dm" panose="00000400000000000000" pitchFamily="2" charset="0"/>
              </a:rPr>
              <a:t>AVANTAGES</a:t>
            </a:r>
          </a:p>
          <a:p>
            <a:pPr>
              <a:buFont typeface="Wingdings" pitchFamily="2" charset="2"/>
              <a:buNone/>
            </a:pPr>
            <a:endParaRPr lang="fr-CA" altLang="fr-FR" sz="2000" dirty="0">
              <a:latin typeface="Square721 Dm" panose="00000400000000000000" pitchFamily="2" charset="0"/>
            </a:endParaRPr>
          </a:p>
          <a:p>
            <a:pPr>
              <a:buFont typeface="Wingdings" pitchFamily="2" charset="2"/>
              <a:buChar char="ü"/>
            </a:pPr>
            <a:r>
              <a:rPr lang="fr-CA" altLang="fr-FR" sz="1900" dirty="0">
                <a:latin typeface="Square721 Dm" panose="00000400000000000000" pitchFamily="2" charset="0"/>
              </a:rPr>
              <a:t>Reporte le montant où les contributions devront être effectuées</a:t>
            </a:r>
          </a:p>
          <a:p>
            <a:pPr>
              <a:buFont typeface="Wingdings" pitchFamily="2" charset="2"/>
              <a:buChar char="ü"/>
            </a:pPr>
            <a:endParaRPr lang="fr-CA" altLang="fr-FR" sz="1900" dirty="0">
              <a:latin typeface="Square721 Dm" panose="00000400000000000000" pitchFamily="2" charset="0"/>
            </a:endParaRPr>
          </a:p>
          <a:p>
            <a:pPr>
              <a:buFont typeface="Wingdings" pitchFamily="2" charset="2"/>
              <a:buChar char="ü"/>
            </a:pPr>
            <a:r>
              <a:rPr lang="fr-CA" altLang="fr-FR" sz="1900" dirty="0">
                <a:latin typeface="Square721 Dm" panose="00000400000000000000" pitchFamily="2" charset="0"/>
              </a:rPr>
              <a:t>Permet de conserver des contributions réduites</a:t>
            </a:r>
          </a:p>
          <a:p>
            <a:endParaRPr lang="fr-CA" dirty="0"/>
          </a:p>
        </p:txBody>
      </p:sp>
      <p:sp>
        <p:nvSpPr>
          <p:cNvPr id="6" name="Espace réservé du pied de page 5"/>
          <p:cNvSpPr>
            <a:spLocks noGrp="1"/>
          </p:cNvSpPr>
          <p:nvPr>
            <p:ph type="ftr" sz="quarter" idx="11"/>
            <p:custDataLst>
              <p:tags r:id="rId3"/>
            </p:custDataLst>
          </p:nvPr>
        </p:nvSpPr>
        <p:spPr/>
        <p:txBody>
          <a:bodyPr/>
          <a:lstStyle/>
          <a:p>
            <a:r>
              <a:rPr lang="fr-CA" altLang="fr-FR" dirty="0">
                <a:latin typeface="Square721 Dm" panose="00000400000000000000" pitchFamily="2" charset="0"/>
              </a:rPr>
              <a:t>www.seguinhache.com</a:t>
            </a:r>
          </a:p>
        </p:txBody>
      </p:sp>
      <p:sp>
        <p:nvSpPr>
          <p:cNvPr id="7" name="Espace réservé du numéro de diapositive 6"/>
          <p:cNvSpPr>
            <a:spLocks noGrp="1"/>
          </p:cNvSpPr>
          <p:nvPr>
            <p:ph type="sldNum" sz="quarter" idx="12"/>
            <p:custDataLst>
              <p:tags r:id="rId4"/>
            </p:custDataLst>
          </p:nvPr>
        </p:nvSpPr>
        <p:spPr/>
        <p:txBody>
          <a:bodyPr/>
          <a:lstStyle/>
          <a:p>
            <a:fld id="{7F9A89F5-91A9-4402-A09B-40E58054F2FE}" type="slidenum">
              <a:rPr lang="fr-CA" altLang="fr-FR" smtClean="0"/>
              <a:pPr/>
              <a:t>44</a:t>
            </a:fld>
            <a:endParaRPr lang="fr-CA" altLang="fr-FR"/>
          </a:p>
        </p:txBody>
      </p:sp>
      <p:sp>
        <p:nvSpPr>
          <p:cNvPr id="8" name="Rectangle 7"/>
          <p:cNvSpPr/>
          <p:nvPr>
            <p:custDataLst>
              <p:tags r:id="rId5"/>
            </p:custDataLst>
          </p:nvPr>
        </p:nvSpPr>
        <p:spPr>
          <a:xfrm>
            <a:off x="4205502" y="1330773"/>
            <a:ext cx="4038906" cy="4690515"/>
          </a:xfrm>
          <a:prstGeom prst="rect">
            <a:avLst/>
          </a:prstGeom>
        </p:spPr>
        <p:txBody>
          <a:bodyPr wrap="square">
            <a:spAutoFit/>
          </a:bodyPr>
          <a:lstStyle/>
          <a:p>
            <a:pPr marL="274320" indent="-274320">
              <a:lnSpc>
                <a:spcPct val="80000"/>
              </a:lnSpc>
              <a:spcBef>
                <a:spcPct val="20000"/>
              </a:spcBef>
              <a:buClr>
                <a:schemeClr val="accent1"/>
              </a:buClr>
              <a:buFont typeface="Wingdings" pitchFamily="2" charset="2"/>
              <a:buNone/>
            </a:pPr>
            <a:r>
              <a:rPr lang="fr-CA" altLang="fr-FR" sz="2000" dirty="0">
                <a:solidFill>
                  <a:schemeClr val="tx2"/>
                </a:solidFill>
                <a:latin typeface="Square721 Dm" panose="00000400000000000000" pitchFamily="2" charset="0"/>
              </a:rPr>
              <a:t>INCONVÉNIENTS</a:t>
            </a:r>
          </a:p>
          <a:p>
            <a:pPr marL="274320" indent="-274320">
              <a:lnSpc>
                <a:spcPct val="80000"/>
              </a:lnSpc>
              <a:spcBef>
                <a:spcPct val="20000"/>
              </a:spcBef>
              <a:buClr>
                <a:schemeClr val="accent1"/>
              </a:buClr>
              <a:buFont typeface="Wingdings" pitchFamily="2" charset="2"/>
              <a:buNone/>
            </a:pPr>
            <a:endParaRPr lang="fr-CA" altLang="fr-FR" sz="2000" dirty="0">
              <a:solidFill>
                <a:schemeClr val="tx2"/>
              </a:solidFill>
              <a:latin typeface="Square721 Dm" panose="00000400000000000000" pitchFamily="2" charset="0"/>
            </a:endParaRPr>
          </a:p>
          <a:p>
            <a:pPr marL="274320" indent="-274320">
              <a:lnSpc>
                <a:spcPct val="80000"/>
              </a:lnSpc>
              <a:spcBef>
                <a:spcPct val="20000"/>
              </a:spcBef>
              <a:buClr>
                <a:schemeClr val="accent1"/>
              </a:buClr>
              <a:buFont typeface="Wingdings" pitchFamily="2" charset="2"/>
              <a:buChar char="ü"/>
            </a:pPr>
            <a:r>
              <a:rPr lang="fr-CA" altLang="fr-FR" sz="1800" dirty="0">
                <a:latin typeface="Square721 Dm" panose="00000400000000000000" pitchFamily="2" charset="0"/>
              </a:rPr>
              <a:t>Peut engendrer des écarts importants d’un exercice à l’autre</a:t>
            </a:r>
          </a:p>
          <a:p>
            <a:pPr>
              <a:lnSpc>
                <a:spcPct val="80000"/>
              </a:lnSpc>
              <a:spcBef>
                <a:spcPct val="20000"/>
              </a:spcBef>
              <a:buClr>
                <a:schemeClr val="accent1"/>
              </a:buClr>
            </a:pPr>
            <a:endParaRPr lang="fr-CA" altLang="fr-FR" sz="1800" dirty="0">
              <a:latin typeface="Square721 Dm" panose="00000400000000000000" pitchFamily="2" charset="0"/>
            </a:endParaRPr>
          </a:p>
          <a:p>
            <a:pPr marL="274320" indent="-274320">
              <a:lnSpc>
                <a:spcPct val="80000"/>
              </a:lnSpc>
              <a:spcBef>
                <a:spcPct val="20000"/>
              </a:spcBef>
              <a:buClr>
                <a:schemeClr val="accent1"/>
              </a:buClr>
              <a:buFont typeface="Wingdings" pitchFamily="2" charset="2"/>
              <a:buChar char="ü"/>
            </a:pPr>
            <a:r>
              <a:rPr lang="fr-CA" altLang="fr-FR" sz="1800" dirty="0">
                <a:solidFill>
                  <a:schemeClr val="tx2"/>
                </a:solidFill>
                <a:latin typeface="Square721 Dm" panose="00000400000000000000" pitchFamily="2" charset="0"/>
              </a:rPr>
              <a:t>Peu de corrélation entre les contributions et la période durant lesquelles les composantes à remplacer sont utilisées </a:t>
            </a:r>
          </a:p>
          <a:p>
            <a:pPr>
              <a:lnSpc>
                <a:spcPct val="80000"/>
              </a:lnSpc>
              <a:spcBef>
                <a:spcPct val="20000"/>
              </a:spcBef>
              <a:buClr>
                <a:schemeClr val="accent1"/>
              </a:buClr>
            </a:pPr>
            <a:endParaRPr lang="fr-CA" altLang="fr-FR" sz="1800" dirty="0">
              <a:solidFill>
                <a:schemeClr val="tx2"/>
              </a:solidFill>
              <a:latin typeface="Square721 Dm" panose="00000400000000000000" pitchFamily="2" charset="0"/>
            </a:endParaRPr>
          </a:p>
          <a:p>
            <a:pPr marL="274320" indent="-274320">
              <a:lnSpc>
                <a:spcPct val="80000"/>
              </a:lnSpc>
              <a:spcBef>
                <a:spcPct val="20000"/>
              </a:spcBef>
              <a:buClr>
                <a:schemeClr val="accent1"/>
              </a:buClr>
              <a:buFont typeface="Wingdings" pitchFamily="2" charset="2"/>
              <a:buChar char="ü"/>
            </a:pPr>
            <a:r>
              <a:rPr lang="fr-CA" sz="1800" dirty="0">
                <a:latin typeface="Square721 Dm" panose="00000400000000000000" pitchFamily="2" charset="0"/>
              </a:rPr>
              <a:t>Les copropriétaires en profitent également, car ils sont alors prémunis contre un appel de fonds qui les placerait dans une mauvaise posture financière</a:t>
            </a:r>
            <a:endParaRPr lang="fr-CA" altLang="fr-FR" sz="1800" dirty="0">
              <a:solidFill>
                <a:schemeClr val="tx2"/>
              </a:solidFill>
              <a:latin typeface="Square721 Dm" panose="00000400000000000000" pitchFamily="2" charset="0"/>
            </a:endParaRPr>
          </a:p>
        </p:txBody>
      </p:sp>
    </p:spTree>
    <p:extLst>
      <p:ext uri="{BB962C8B-B14F-4D97-AF65-F5344CB8AC3E}">
        <p14:creationId xmlns:p14="http://schemas.microsoft.com/office/powerpoint/2010/main" val="1872409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99592" y="404664"/>
            <a:ext cx="7772400" cy="1143000"/>
          </a:xfrm>
        </p:spPr>
        <p:txBody>
          <a:bodyPr>
            <a:normAutofit/>
          </a:bodyPr>
          <a:lstStyle/>
          <a:p>
            <a:r>
              <a:rPr lang="fr-CA" sz="3200" dirty="0">
                <a:latin typeface="Square721 Dm" panose="00000400000000000000" pitchFamily="2" charset="0"/>
              </a:rPr>
              <a:t>Combien verser au fonds de prévoyance ?</a:t>
            </a:r>
          </a:p>
        </p:txBody>
      </p:sp>
      <p:sp>
        <p:nvSpPr>
          <p:cNvPr id="3" name="Espace réservé du texte 2"/>
          <p:cNvSpPr>
            <a:spLocks noGrp="1"/>
          </p:cNvSpPr>
          <p:nvPr>
            <p:ph type="body" sz="half" idx="1"/>
            <p:custDataLst>
              <p:tags r:id="rId2"/>
            </p:custDataLst>
          </p:nvPr>
        </p:nvSpPr>
        <p:spPr>
          <a:xfrm>
            <a:off x="914400" y="1600200"/>
            <a:ext cx="7772400" cy="4493096"/>
          </a:xfrm>
        </p:spPr>
        <p:txBody>
          <a:bodyPr>
            <a:normAutofit/>
          </a:bodyPr>
          <a:lstStyle/>
          <a:p>
            <a:pPr marL="0" indent="0">
              <a:buNone/>
            </a:pPr>
            <a:r>
              <a:rPr lang="fr-CA" sz="1800" dirty="0">
                <a:latin typeface="Square721 Dm" panose="00000400000000000000" pitchFamily="2" charset="0"/>
              </a:rPr>
              <a:t>Est-ce que la contribution de 5 % est suffisante ?</a:t>
            </a:r>
          </a:p>
          <a:p>
            <a:pPr marL="0" indent="0">
              <a:buNone/>
            </a:pPr>
            <a:r>
              <a:rPr lang="fr-CA" sz="1800" i="1" dirty="0">
                <a:latin typeface="Square721 Dm" panose="00000400000000000000" pitchFamily="2" charset="0"/>
              </a:rPr>
              <a:t>Ça dépend …</a:t>
            </a:r>
          </a:p>
          <a:p>
            <a:pPr marL="0" indent="0">
              <a:buNone/>
            </a:pPr>
            <a:r>
              <a:rPr lang="fr-CA" sz="1800" dirty="0">
                <a:latin typeface="Square721 Dm" panose="00000400000000000000" pitchFamily="2" charset="0"/>
              </a:rPr>
              <a:t>Type d’immeuble 	 Conventionnel  vs Tour</a:t>
            </a:r>
          </a:p>
          <a:p>
            <a:pPr marL="0" indent="0">
              <a:buNone/>
            </a:pPr>
            <a:r>
              <a:rPr lang="fr-CA" sz="1800" dirty="0">
                <a:latin typeface="Square721 Dm" panose="00000400000000000000" pitchFamily="2" charset="0"/>
              </a:rPr>
              <a:t>			 Garage intérieur ou non</a:t>
            </a:r>
          </a:p>
          <a:p>
            <a:pPr marL="0" indent="0">
              <a:buNone/>
            </a:pPr>
            <a:r>
              <a:rPr lang="fr-CA" sz="1800" dirty="0">
                <a:latin typeface="Square721 Dm" panose="00000400000000000000" pitchFamily="2" charset="0"/>
              </a:rPr>
              <a:t>			 Présence d’un (ou plusieurs) 					  ascenseur(s)</a:t>
            </a:r>
          </a:p>
          <a:p>
            <a:pPr marL="0" indent="0">
              <a:buNone/>
            </a:pPr>
            <a:r>
              <a:rPr lang="fr-CA" sz="1800" dirty="0">
                <a:latin typeface="Square721 Dm" panose="00000400000000000000" pitchFamily="2" charset="0"/>
              </a:rPr>
              <a:t>Age de l’immeuble</a:t>
            </a:r>
          </a:p>
          <a:p>
            <a:pPr marL="0" indent="0">
              <a:buNone/>
            </a:pPr>
            <a:endParaRPr lang="fr-CA" sz="1800" dirty="0">
              <a:latin typeface="Square721 Dm" panose="00000400000000000000" pitchFamily="2" charset="0"/>
            </a:endParaRPr>
          </a:p>
          <a:p>
            <a:pPr marL="0" indent="0">
              <a:buNone/>
            </a:pPr>
            <a:r>
              <a:rPr lang="fr-CA" sz="1800" dirty="0">
                <a:latin typeface="Square721 Dm" panose="00000400000000000000" pitchFamily="2" charset="0"/>
              </a:rPr>
              <a:t>Évaluation des besoins	 5,10,15 ans </a:t>
            </a:r>
          </a:p>
          <a:p>
            <a:pPr marL="0" indent="0">
              <a:buNone/>
            </a:pPr>
            <a:endParaRPr lang="fr-CA" sz="1800" dirty="0">
              <a:latin typeface="Square721 Dm" panose="00000400000000000000" pitchFamily="2" charset="0"/>
            </a:endParaRPr>
          </a:p>
          <a:p>
            <a:pPr marL="0" indent="0">
              <a:buNone/>
            </a:pPr>
            <a:r>
              <a:rPr lang="fr-CA" sz="1800" dirty="0">
                <a:latin typeface="Square721 Dm" panose="00000400000000000000" pitchFamily="2" charset="0"/>
              </a:rPr>
              <a:t>Cotisation spéciale	 Oui ou non</a:t>
            </a:r>
          </a:p>
          <a:p>
            <a:pPr marL="0" indent="0">
              <a:buNone/>
            </a:pPr>
            <a:endParaRPr lang="fr-CA" sz="1800" dirty="0">
              <a:latin typeface="Square721 Dm" panose="00000400000000000000" pitchFamily="2" charset="0"/>
            </a:endParaRPr>
          </a:p>
          <a:p>
            <a:pPr marL="0" indent="0">
              <a:buNone/>
            </a:pPr>
            <a:r>
              <a:rPr lang="fr-CA" sz="1800" dirty="0">
                <a:latin typeface="Square721 Dm" panose="00000400000000000000" pitchFamily="2" charset="0"/>
              </a:rPr>
              <a:t>Moyenne observée	 7.5% à 15%</a:t>
            </a:r>
          </a:p>
        </p:txBody>
      </p:sp>
      <p:sp>
        <p:nvSpPr>
          <p:cNvPr id="6" name="Espace réservé du pied de page 5"/>
          <p:cNvSpPr>
            <a:spLocks noGrp="1"/>
          </p:cNvSpPr>
          <p:nvPr>
            <p:ph type="ftr" sz="quarter" idx="11"/>
            <p:custDataLst>
              <p:tags r:id="rId3"/>
            </p:custDataLst>
          </p:nvPr>
        </p:nvSpPr>
        <p:spPr/>
        <p:txBody>
          <a:bodyPr/>
          <a:lstStyle/>
          <a:p>
            <a:r>
              <a:rPr lang="fr-CA" altLang="fr-FR" dirty="0">
                <a:latin typeface="Square721 Dm" panose="00000400000000000000" pitchFamily="2" charset="0"/>
              </a:rPr>
              <a:t>www.seguinhache.com</a:t>
            </a:r>
          </a:p>
        </p:txBody>
      </p:sp>
      <p:sp>
        <p:nvSpPr>
          <p:cNvPr id="7" name="Espace réservé du numéro de diapositive 6"/>
          <p:cNvSpPr>
            <a:spLocks noGrp="1"/>
          </p:cNvSpPr>
          <p:nvPr>
            <p:ph type="sldNum" sz="quarter" idx="12"/>
            <p:custDataLst>
              <p:tags r:id="rId4"/>
            </p:custDataLst>
          </p:nvPr>
        </p:nvSpPr>
        <p:spPr/>
        <p:txBody>
          <a:bodyPr/>
          <a:lstStyle/>
          <a:p>
            <a:fld id="{7F9A89F5-91A9-4402-A09B-40E58054F2FE}" type="slidenum">
              <a:rPr lang="fr-CA" altLang="fr-FR" smtClean="0"/>
              <a:pPr/>
              <a:t>45</a:t>
            </a:fld>
            <a:endParaRPr lang="fr-CA" altLang="fr-FR"/>
          </a:p>
        </p:txBody>
      </p:sp>
    </p:spTree>
    <p:extLst>
      <p:ext uri="{BB962C8B-B14F-4D97-AF65-F5344CB8AC3E}">
        <p14:creationId xmlns:p14="http://schemas.microsoft.com/office/powerpoint/2010/main" val="2629897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sz="3200" dirty="0">
                <a:latin typeface="Square721 Dm" panose="00000400000000000000" pitchFamily="2" charset="0"/>
              </a:rPr>
              <a:t>Combien verser au fonds de prévoyance ? (suite…)</a:t>
            </a:r>
          </a:p>
        </p:txBody>
      </p:sp>
      <p:sp>
        <p:nvSpPr>
          <p:cNvPr id="3" name="Espace réservé du texte 2"/>
          <p:cNvSpPr>
            <a:spLocks noGrp="1"/>
          </p:cNvSpPr>
          <p:nvPr>
            <p:ph type="body" sz="half" idx="1"/>
            <p:custDataLst>
              <p:tags r:id="rId2"/>
            </p:custDataLst>
          </p:nvPr>
        </p:nvSpPr>
        <p:spPr>
          <a:xfrm>
            <a:off x="914400" y="1340768"/>
            <a:ext cx="8050088" cy="4392488"/>
          </a:xfrm>
        </p:spPr>
        <p:txBody>
          <a:bodyPr>
            <a:normAutofit lnSpcReduction="10000"/>
          </a:bodyPr>
          <a:lstStyle/>
          <a:p>
            <a:pPr marL="0" indent="0">
              <a:buNone/>
            </a:pPr>
            <a:r>
              <a:rPr lang="fr-CA" sz="1800" dirty="0">
                <a:latin typeface="Square721 Dm" panose="00000400000000000000" pitchFamily="2" charset="0"/>
              </a:rPr>
              <a:t>Est-ce que la contribution de 5 % est suffisante ?</a:t>
            </a:r>
          </a:p>
          <a:p>
            <a:pPr marL="0" indent="0">
              <a:buNone/>
            </a:pPr>
            <a:endParaRPr lang="fr-CA" sz="1800" dirty="0">
              <a:latin typeface="Square721 Dm" panose="00000400000000000000" pitchFamily="2" charset="0"/>
            </a:endParaRPr>
          </a:p>
          <a:p>
            <a:pPr marL="0" indent="0">
              <a:buNone/>
            </a:pPr>
            <a:r>
              <a:rPr lang="fr-CA" sz="1800" dirty="0">
                <a:latin typeface="Square721 Dm" panose="00000400000000000000" pitchFamily="2" charset="0"/>
              </a:rPr>
              <a:t>Qui paie ?	  - Principe de l’utilisateur         </a:t>
            </a:r>
          </a:p>
          <a:p>
            <a:pPr marL="0" indent="0">
              <a:buNone/>
            </a:pPr>
            <a:r>
              <a:rPr lang="fr-CA" sz="1800" dirty="0">
                <a:latin typeface="Square721 Dm" panose="00000400000000000000" pitchFamily="2" charset="0"/>
              </a:rPr>
              <a:t>                 payeur</a:t>
            </a:r>
          </a:p>
          <a:p>
            <a:pPr marL="0" indent="0">
              <a:buNone/>
            </a:pPr>
            <a:endParaRPr lang="fr-CA" sz="1800" dirty="0">
              <a:latin typeface="Square721 Dm" panose="00000400000000000000" pitchFamily="2" charset="0"/>
            </a:endParaRPr>
          </a:p>
          <a:p>
            <a:pPr marL="0" indent="0">
              <a:buNone/>
            </a:pPr>
            <a:r>
              <a:rPr lang="fr-CA" sz="1800" dirty="0">
                <a:latin typeface="Square721 Dm" panose="00000400000000000000" pitchFamily="2" charset="0"/>
              </a:rPr>
              <a:t>Valeur		  - Un fonds de prévoyance bien         </a:t>
            </a:r>
          </a:p>
          <a:p>
            <a:pPr marL="0" indent="0">
              <a:buNone/>
            </a:pPr>
            <a:r>
              <a:rPr lang="fr-CA" sz="1800" dirty="0">
                <a:latin typeface="Square721 Dm" panose="00000400000000000000" pitchFamily="2" charset="0"/>
              </a:rPr>
              <a:t>                 garni augmente à coup sur la  </a:t>
            </a:r>
          </a:p>
          <a:p>
            <a:pPr marL="0" indent="0">
              <a:buNone/>
            </a:pPr>
            <a:r>
              <a:rPr lang="fr-CA" sz="1800" dirty="0">
                <a:latin typeface="Square721 Dm" panose="00000400000000000000" pitchFamily="2" charset="0"/>
              </a:rPr>
              <a:t>                 valeur de vos copropriétés</a:t>
            </a:r>
          </a:p>
          <a:p>
            <a:pPr marL="0" indent="0">
              <a:buNone/>
            </a:pPr>
            <a:r>
              <a:rPr lang="fr-CA" sz="1800" dirty="0">
                <a:latin typeface="Square721 Dm" panose="00000400000000000000" pitchFamily="2" charset="0"/>
              </a:rPr>
              <a:t>Liquidité	  - La création d’un </a:t>
            </a:r>
            <a:r>
              <a:rPr lang="fr-CA" sz="1800" u="sng" dirty="0">
                <a:latin typeface="Square721 Dm" panose="00000400000000000000" pitchFamily="2" charset="0"/>
                <a:hlinkClick r:id="rId6" tooltip="Le fonds de prévoyance est constitué des cotisations des copropriétés en prévision de réparations majeures ou de remplacement des parties communes. Ce (…)"/>
              </a:rPr>
              <a:t>fonds de </a:t>
            </a:r>
            <a:r>
              <a:rPr lang="fr-CA" sz="1800" dirty="0">
                <a:latin typeface="Square721 Dm" panose="00000400000000000000" pitchFamily="2" charset="0"/>
                <a:hlinkClick r:id="rId6" tooltip="Le fonds de prévoyance est constitué des cotisations des copropriétés en prévision de réparations majeures ou de remplacement des parties communes. Ce (…)"/>
              </a:rPr>
              <a:t>prévoyance</a:t>
            </a:r>
            <a:r>
              <a:rPr lang="fr-CA" sz="1800" u="sng" dirty="0">
                <a:latin typeface="Square721 Dm" panose="00000400000000000000" pitchFamily="2" charset="0"/>
              </a:rPr>
              <a:t> </a:t>
            </a:r>
          </a:p>
          <a:p>
            <a:pPr marL="0" indent="0">
              <a:buNone/>
            </a:pPr>
            <a:r>
              <a:rPr lang="fr-CA" sz="1800" dirty="0">
                <a:latin typeface="Square721 Dm" panose="00000400000000000000" pitchFamily="2" charset="0"/>
              </a:rPr>
              <a:t>                 permet au syndicat de maintenir </a:t>
            </a:r>
          </a:p>
          <a:p>
            <a:pPr marL="0" indent="0">
              <a:buNone/>
            </a:pPr>
            <a:r>
              <a:rPr lang="fr-CA" sz="1800" dirty="0">
                <a:latin typeface="Square721 Dm" panose="00000400000000000000" pitchFamily="2" charset="0"/>
              </a:rPr>
              <a:t>                 l’immeuble en bon état de réparation,                   </a:t>
            </a:r>
          </a:p>
          <a:p>
            <a:pPr marL="0" indent="0">
              <a:buNone/>
            </a:pPr>
            <a:r>
              <a:rPr lang="fr-CA" sz="1800" dirty="0">
                <a:latin typeface="Square721 Dm" panose="00000400000000000000" pitchFamily="2" charset="0"/>
              </a:rPr>
              <a:t>                 peu importe la situation financière </a:t>
            </a:r>
          </a:p>
          <a:p>
            <a:pPr marL="0" indent="0">
              <a:buNone/>
            </a:pPr>
            <a:r>
              <a:rPr lang="fr-CA" sz="1800" dirty="0">
                <a:latin typeface="Square721 Dm" panose="00000400000000000000" pitchFamily="2" charset="0"/>
              </a:rPr>
              <a:t>                 individuelle de chacun des </a:t>
            </a:r>
          </a:p>
          <a:p>
            <a:pPr marL="0" indent="0">
              <a:buNone/>
            </a:pPr>
            <a:r>
              <a:rPr lang="fr-CA" sz="1800" dirty="0">
                <a:latin typeface="Square721 Dm" panose="00000400000000000000" pitchFamily="2" charset="0"/>
              </a:rPr>
              <a:t>                 copropriétaires à un moment donné.</a:t>
            </a:r>
          </a:p>
        </p:txBody>
      </p:sp>
      <p:sp>
        <p:nvSpPr>
          <p:cNvPr id="6" name="Espace réservé du pied de page 5"/>
          <p:cNvSpPr>
            <a:spLocks noGrp="1"/>
          </p:cNvSpPr>
          <p:nvPr>
            <p:ph type="ftr" sz="quarter" idx="11"/>
            <p:custDataLst>
              <p:tags r:id="rId3"/>
            </p:custDataLst>
          </p:nvPr>
        </p:nvSpPr>
        <p:spPr/>
        <p:txBody>
          <a:bodyPr/>
          <a:lstStyle/>
          <a:p>
            <a:r>
              <a:rPr lang="fr-CA" altLang="fr-FR" dirty="0">
                <a:latin typeface="Square721 Dm" panose="00000400000000000000" pitchFamily="2" charset="0"/>
              </a:rPr>
              <a:t>www.seguinhache.com</a:t>
            </a:r>
          </a:p>
        </p:txBody>
      </p:sp>
      <p:sp>
        <p:nvSpPr>
          <p:cNvPr id="7" name="Espace réservé du numéro de diapositive 6"/>
          <p:cNvSpPr>
            <a:spLocks noGrp="1"/>
          </p:cNvSpPr>
          <p:nvPr>
            <p:ph type="sldNum" sz="quarter" idx="12"/>
            <p:custDataLst>
              <p:tags r:id="rId4"/>
            </p:custDataLst>
          </p:nvPr>
        </p:nvSpPr>
        <p:spPr/>
        <p:txBody>
          <a:bodyPr/>
          <a:lstStyle/>
          <a:p>
            <a:fld id="{7F9A89F5-91A9-4402-A09B-40E58054F2FE}" type="slidenum">
              <a:rPr lang="fr-CA" altLang="fr-FR" smtClean="0"/>
              <a:pPr/>
              <a:t>46</a:t>
            </a:fld>
            <a:endParaRPr lang="fr-CA" altLang="fr-FR" dirty="0"/>
          </a:p>
        </p:txBody>
      </p:sp>
    </p:spTree>
    <p:extLst>
      <p:ext uri="{BB962C8B-B14F-4D97-AF65-F5344CB8AC3E}">
        <p14:creationId xmlns:p14="http://schemas.microsoft.com/office/powerpoint/2010/main" val="4103694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sz="3200" dirty="0">
                <a:latin typeface="Square721 Dm" panose="00000400000000000000" pitchFamily="2" charset="0"/>
              </a:rPr>
              <a:t>Combien verser au fonds de prévoyance ? (suite…)</a:t>
            </a:r>
          </a:p>
        </p:txBody>
      </p:sp>
      <p:sp>
        <p:nvSpPr>
          <p:cNvPr id="3" name="Espace réservé du texte 2"/>
          <p:cNvSpPr>
            <a:spLocks noGrp="1"/>
          </p:cNvSpPr>
          <p:nvPr>
            <p:ph type="body" sz="half" idx="1"/>
            <p:custDataLst>
              <p:tags r:id="rId2"/>
            </p:custDataLst>
          </p:nvPr>
        </p:nvSpPr>
        <p:spPr>
          <a:xfrm>
            <a:off x="914400" y="1600200"/>
            <a:ext cx="7772400" cy="4493096"/>
          </a:xfrm>
        </p:spPr>
        <p:txBody>
          <a:bodyPr>
            <a:normAutofit/>
          </a:bodyPr>
          <a:lstStyle/>
          <a:p>
            <a:pPr marL="0" indent="0">
              <a:buNone/>
            </a:pPr>
            <a:r>
              <a:rPr lang="fr-CA" sz="1800" dirty="0">
                <a:latin typeface="Square721 Dm" panose="00000400000000000000" pitchFamily="2" charset="0"/>
              </a:rPr>
              <a:t>Est-ce vrai que la cotisation au fonds de prévoyance devrait correspondre à 1 % de la valeur de l’immeuble?</a:t>
            </a:r>
          </a:p>
          <a:p>
            <a:pPr marL="0" indent="0">
              <a:buNone/>
            </a:pPr>
            <a:endParaRPr lang="fr-CA" sz="1800" dirty="0">
              <a:latin typeface="Square721 Dm" panose="00000400000000000000" pitchFamily="2" charset="0"/>
            </a:endParaRPr>
          </a:p>
          <a:p>
            <a:pPr marL="0" indent="0">
              <a:buNone/>
            </a:pPr>
            <a:r>
              <a:rPr lang="fr-CA" sz="1800" dirty="0">
                <a:latin typeface="Square721 Dm" panose="00000400000000000000" pitchFamily="2" charset="0"/>
              </a:rPr>
              <a:t>Il n’existe pas de règle précise, mais il n’est pas rare de lire que la contribution annuelle au fonds de prévoyance devrait se situer entre 0.5% et 1.25%, selon le type de construction.</a:t>
            </a:r>
          </a:p>
          <a:p>
            <a:pPr marL="0" indent="0">
              <a:buNone/>
            </a:pPr>
            <a:endParaRPr lang="fr-CA" sz="1800" dirty="0">
              <a:latin typeface="Square721 Dm" panose="00000400000000000000" pitchFamily="2" charset="0"/>
            </a:endParaRPr>
          </a:p>
          <a:p>
            <a:pPr marL="0" indent="0">
              <a:buNone/>
            </a:pPr>
            <a:r>
              <a:rPr lang="fr-CA" sz="1800" dirty="0">
                <a:latin typeface="Square721 Dm" panose="00000400000000000000" pitchFamily="2" charset="0"/>
              </a:rPr>
              <a:t>Comment savoir qui dit vrai ????</a:t>
            </a:r>
          </a:p>
          <a:p>
            <a:pPr marL="0" indent="0">
              <a:buNone/>
            </a:pPr>
            <a:endParaRPr lang="fr-CA" sz="1800" dirty="0">
              <a:latin typeface="Square721 Dm" panose="00000400000000000000" pitchFamily="2" charset="0"/>
            </a:endParaRPr>
          </a:p>
          <a:p>
            <a:pPr marL="0" indent="0">
              <a:buNone/>
            </a:pPr>
            <a:r>
              <a:rPr lang="fr-CA" sz="1800" dirty="0">
                <a:latin typeface="Square721 Dm" panose="00000400000000000000" pitchFamily="2" charset="0"/>
              </a:rPr>
              <a:t>La réponse est </a:t>
            </a:r>
            <a:r>
              <a:rPr lang="fr-CA" sz="1800" b="1" i="1" dirty="0">
                <a:latin typeface="Square721 Dm" panose="00000400000000000000" pitchFamily="2" charset="0"/>
              </a:rPr>
              <a:t>l’étude des composantes</a:t>
            </a:r>
          </a:p>
        </p:txBody>
      </p:sp>
      <p:sp>
        <p:nvSpPr>
          <p:cNvPr id="6" name="Espace réservé du pied de page 5"/>
          <p:cNvSpPr>
            <a:spLocks noGrp="1"/>
          </p:cNvSpPr>
          <p:nvPr>
            <p:ph type="ftr" sz="quarter" idx="11"/>
            <p:custDataLst>
              <p:tags r:id="rId3"/>
            </p:custDataLst>
          </p:nvPr>
        </p:nvSpPr>
        <p:spPr/>
        <p:txBody>
          <a:bodyPr/>
          <a:lstStyle/>
          <a:p>
            <a:r>
              <a:rPr lang="fr-CA" altLang="fr-FR" dirty="0">
                <a:latin typeface="Square721 Dm" panose="00000400000000000000" pitchFamily="2" charset="0"/>
              </a:rPr>
              <a:t>www.seguinhache.com</a:t>
            </a:r>
          </a:p>
        </p:txBody>
      </p:sp>
      <p:sp>
        <p:nvSpPr>
          <p:cNvPr id="7" name="Espace réservé du numéro de diapositive 6"/>
          <p:cNvSpPr>
            <a:spLocks noGrp="1"/>
          </p:cNvSpPr>
          <p:nvPr>
            <p:ph type="sldNum" sz="quarter" idx="12"/>
            <p:custDataLst>
              <p:tags r:id="rId4"/>
            </p:custDataLst>
          </p:nvPr>
        </p:nvSpPr>
        <p:spPr/>
        <p:txBody>
          <a:bodyPr/>
          <a:lstStyle/>
          <a:p>
            <a:fld id="{7F9A89F5-91A9-4402-A09B-40E58054F2FE}" type="slidenum">
              <a:rPr lang="fr-CA" altLang="fr-FR" smtClean="0"/>
              <a:pPr/>
              <a:t>47</a:t>
            </a:fld>
            <a:endParaRPr lang="fr-CA" altLang="fr-FR" dirty="0"/>
          </a:p>
        </p:txBody>
      </p:sp>
    </p:spTree>
    <p:extLst>
      <p:ext uri="{BB962C8B-B14F-4D97-AF65-F5344CB8AC3E}">
        <p14:creationId xmlns:p14="http://schemas.microsoft.com/office/powerpoint/2010/main" val="3035449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55576" y="629816"/>
            <a:ext cx="7772400" cy="1143000"/>
          </a:xfrm>
        </p:spPr>
        <p:txBody>
          <a:bodyPr>
            <a:normAutofit fontScale="90000"/>
          </a:bodyPr>
          <a:lstStyle/>
          <a:p>
            <a:r>
              <a:rPr lang="fr-CA" sz="3200" dirty="0">
                <a:latin typeface="Square721 Dm" panose="00000400000000000000" pitchFamily="2" charset="0"/>
              </a:rPr>
              <a:t>Pourquoi devriez vous faire préparer une étude de votre fonds de prévoyance ?</a:t>
            </a:r>
          </a:p>
        </p:txBody>
      </p:sp>
      <p:sp>
        <p:nvSpPr>
          <p:cNvPr id="3" name="Espace réservé du texte 2"/>
          <p:cNvSpPr>
            <a:spLocks noGrp="1"/>
          </p:cNvSpPr>
          <p:nvPr>
            <p:ph type="body" sz="half" idx="1"/>
            <p:custDataLst>
              <p:tags r:id="rId2"/>
            </p:custDataLst>
          </p:nvPr>
        </p:nvSpPr>
        <p:spPr>
          <a:xfrm>
            <a:off x="914400" y="1600200"/>
            <a:ext cx="7772400" cy="4493096"/>
          </a:xfrm>
        </p:spPr>
        <p:txBody>
          <a:bodyPr>
            <a:normAutofit/>
          </a:bodyPr>
          <a:lstStyle/>
          <a:p>
            <a:pPr marL="0" indent="0">
              <a:buNone/>
            </a:pPr>
            <a:r>
              <a:rPr lang="fr-CA" sz="1800" dirty="0">
                <a:latin typeface="Square721 Dm" panose="00000400000000000000" pitchFamily="2" charset="0"/>
              </a:rPr>
              <a:t>L’analyse des composantes permet de prévoir avec un certain niveau de précision quelles seront les besoins de liquidités pour faire face au </a:t>
            </a:r>
            <a:r>
              <a:rPr lang="fr-CA" sz="2000" dirty="0">
                <a:latin typeface="Square721 Dm" panose="00000400000000000000" pitchFamily="2" charset="0"/>
              </a:rPr>
              <a:t>remplacement</a:t>
            </a:r>
            <a:r>
              <a:rPr lang="fr-CA" sz="1800" dirty="0">
                <a:latin typeface="Square721 Dm" panose="00000400000000000000" pitchFamily="2" charset="0"/>
              </a:rPr>
              <a:t> des principales composantes en tenant compte du temps</a:t>
            </a:r>
          </a:p>
        </p:txBody>
      </p:sp>
      <p:sp>
        <p:nvSpPr>
          <p:cNvPr id="6" name="Espace réservé du pied de page 5"/>
          <p:cNvSpPr>
            <a:spLocks noGrp="1"/>
          </p:cNvSpPr>
          <p:nvPr>
            <p:ph type="ftr" sz="quarter" idx="11"/>
            <p:custDataLst>
              <p:tags r:id="rId3"/>
            </p:custDataLst>
          </p:nvPr>
        </p:nvSpPr>
        <p:spPr/>
        <p:txBody>
          <a:bodyPr/>
          <a:lstStyle/>
          <a:p>
            <a:r>
              <a:rPr lang="fr-CA" altLang="fr-FR" dirty="0">
                <a:latin typeface="Square721 Dm" panose="00000400000000000000" pitchFamily="2" charset="0"/>
              </a:rPr>
              <a:t>www.seguinhache.com</a:t>
            </a:r>
          </a:p>
        </p:txBody>
      </p:sp>
      <p:sp>
        <p:nvSpPr>
          <p:cNvPr id="7" name="Espace réservé du numéro de diapositive 6"/>
          <p:cNvSpPr>
            <a:spLocks noGrp="1"/>
          </p:cNvSpPr>
          <p:nvPr>
            <p:ph type="sldNum" sz="quarter" idx="12"/>
            <p:custDataLst>
              <p:tags r:id="rId4"/>
            </p:custDataLst>
          </p:nvPr>
        </p:nvSpPr>
        <p:spPr/>
        <p:txBody>
          <a:bodyPr/>
          <a:lstStyle/>
          <a:p>
            <a:fld id="{7F9A89F5-91A9-4402-A09B-40E58054F2FE}" type="slidenum">
              <a:rPr lang="fr-CA" altLang="fr-FR" smtClean="0"/>
              <a:pPr/>
              <a:t>48</a:t>
            </a:fld>
            <a:endParaRPr lang="fr-CA" altLang="fr-FR" dirty="0"/>
          </a:p>
        </p:txBody>
      </p:sp>
    </p:spTree>
    <p:extLst>
      <p:ext uri="{BB962C8B-B14F-4D97-AF65-F5344CB8AC3E}">
        <p14:creationId xmlns:p14="http://schemas.microsoft.com/office/powerpoint/2010/main" val="33066518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sz="3200" dirty="0">
                <a:latin typeface="Square721 Dm" panose="00000400000000000000" pitchFamily="2" charset="0"/>
              </a:rPr>
              <a:t>Quelles conclusions tirer d’un petit fonds de prévoyance ?</a:t>
            </a:r>
          </a:p>
        </p:txBody>
      </p:sp>
      <p:sp>
        <p:nvSpPr>
          <p:cNvPr id="3" name="Espace réservé du texte 2"/>
          <p:cNvSpPr>
            <a:spLocks noGrp="1"/>
          </p:cNvSpPr>
          <p:nvPr>
            <p:ph type="body" sz="half" idx="1"/>
            <p:custDataLst>
              <p:tags r:id="rId2"/>
            </p:custDataLst>
          </p:nvPr>
        </p:nvSpPr>
        <p:spPr>
          <a:xfrm>
            <a:off x="914400" y="1600200"/>
            <a:ext cx="7772400" cy="4493096"/>
          </a:xfrm>
        </p:spPr>
        <p:txBody>
          <a:bodyPr>
            <a:normAutofit/>
          </a:bodyPr>
          <a:lstStyle/>
          <a:p>
            <a:pPr marL="0" indent="0">
              <a:buNone/>
            </a:pPr>
            <a:r>
              <a:rPr lang="fr-CA" sz="1800" dirty="0">
                <a:latin typeface="Square721 Dm" panose="00000400000000000000" pitchFamily="2" charset="0"/>
              </a:rPr>
              <a:t>	Contribution insuffisante au fil du temps ?</a:t>
            </a:r>
          </a:p>
          <a:p>
            <a:pPr marL="0" indent="0">
              <a:buNone/>
            </a:pPr>
            <a:endParaRPr lang="fr-CA" sz="1800" dirty="0">
              <a:latin typeface="Square721 Dm" panose="00000400000000000000" pitchFamily="2" charset="0"/>
            </a:endParaRPr>
          </a:p>
          <a:p>
            <a:pPr marL="0" indent="0" algn="ctr">
              <a:buNone/>
            </a:pPr>
            <a:r>
              <a:rPr lang="fr-CA" sz="1800" dirty="0">
                <a:latin typeface="Square721 Dm" panose="00000400000000000000" pitchFamily="2" charset="0"/>
              </a:rPr>
              <a:t>Ou</a:t>
            </a:r>
          </a:p>
          <a:p>
            <a:pPr marL="0" indent="0" algn="ctr">
              <a:buNone/>
            </a:pPr>
            <a:endParaRPr lang="fr-CA" sz="1800" dirty="0">
              <a:latin typeface="Square721 Dm" panose="00000400000000000000" pitchFamily="2" charset="0"/>
            </a:endParaRPr>
          </a:p>
          <a:p>
            <a:pPr marL="0" indent="0">
              <a:buNone/>
            </a:pPr>
            <a:r>
              <a:rPr lang="fr-CA" sz="1800" dirty="0">
                <a:latin typeface="Square721 Dm" panose="00000400000000000000" pitchFamily="2" charset="0"/>
              </a:rPr>
              <a:t>	Immeuble en parfaite condition et plusieurs projets de 	mise à niveau réalisés au cours des dernières années ?</a:t>
            </a:r>
          </a:p>
          <a:p>
            <a:pPr marL="0" indent="0">
              <a:buNone/>
            </a:pPr>
            <a:endParaRPr lang="fr-CA" sz="1800" dirty="0">
              <a:latin typeface="Square721 Dm" panose="00000400000000000000" pitchFamily="2" charset="0"/>
            </a:endParaRPr>
          </a:p>
          <a:p>
            <a:pPr marL="0" indent="0" algn="ctr">
              <a:buNone/>
            </a:pPr>
            <a:r>
              <a:rPr lang="fr-CA" sz="1800" dirty="0">
                <a:latin typeface="Square721 Dm" panose="00000400000000000000" pitchFamily="2" charset="0"/>
              </a:rPr>
              <a:t>VS</a:t>
            </a:r>
          </a:p>
          <a:p>
            <a:pPr marL="0" indent="0">
              <a:buNone/>
            </a:pPr>
            <a:r>
              <a:rPr lang="fr-CA" sz="1800" dirty="0">
                <a:latin typeface="Square721 Dm" panose="00000400000000000000" pitchFamily="2" charset="0"/>
              </a:rPr>
              <a:t>	Faible taux de contribution, exécution de plusieurs projets 	et COTISATION SPÉCIALE !!!</a:t>
            </a:r>
          </a:p>
        </p:txBody>
      </p:sp>
      <p:sp>
        <p:nvSpPr>
          <p:cNvPr id="6" name="Espace réservé du pied de page 5"/>
          <p:cNvSpPr>
            <a:spLocks noGrp="1"/>
          </p:cNvSpPr>
          <p:nvPr>
            <p:ph type="ftr" sz="quarter" idx="11"/>
            <p:custDataLst>
              <p:tags r:id="rId3"/>
            </p:custDataLst>
          </p:nvPr>
        </p:nvSpPr>
        <p:spPr/>
        <p:txBody>
          <a:bodyPr/>
          <a:lstStyle/>
          <a:p>
            <a:r>
              <a:rPr lang="fr-CA" altLang="fr-FR" dirty="0">
                <a:latin typeface="Square721 Dm" panose="00000400000000000000" pitchFamily="2" charset="0"/>
              </a:rPr>
              <a:t>www.seguinhache.com</a:t>
            </a:r>
          </a:p>
        </p:txBody>
      </p:sp>
      <p:sp>
        <p:nvSpPr>
          <p:cNvPr id="7" name="Espace réservé du numéro de diapositive 6"/>
          <p:cNvSpPr>
            <a:spLocks noGrp="1"/>
          </p:cNvSpPr>
          <p:nvPr>
            <p:ph type="sldNum" sz="quarter" idx="12"/>
            <p:custDataLst>
              <p:tags r:id="rId4"/>
            </p:custDataLst>
          </p:nvPr>
        </p:nvSpPr>
        <p:spPr/>
        <p:txBody>
          <a:bodyPr/>
          <a:lstStyle/>
          <a:p>
            <a:fld id="{7F9A89F5-91A9-4402-A09B-40E58054F2FE}" type="slidenum">
              <a:rPr lang="fr-CA" altLang="fr-FR" smtClean="0"/>
              <a:pPr/>
              <a:t>49</a:t>
            </a:fld>
            <a:endParaRPr lang="fr-CA" altLang="fr-FR" dirty="0"/>
          </a:p>
        </p:txBody>
      </p:sp>
    </p:spTree>
    <p:extLst>
      <p:ext uri="{BB962C8B-B14F-4D97-AF65-F5344CB8AC3E}">
        <p14:creationId xmlns:p14="http://schemas.microsoft.com/office/powerpoint/2010/main" val="188256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1" name="Rectangle 5"/>
          <p:cNvSpPr>
            <a:spLocks noGrp="1" noChangeArrowheads="1"/>
          </p:cNvSpPr>
          <p:nvPr>
            <p:ph type="title"/>
            <p:custDataLst>
              <p:tags r:id="rId1"/>
            </p:custDataLst>
          </p:nvPr>
        </p:nvSpPr>
        <p:spPr>
          <a:xfrm>
            <a:off x="755576" y="476672"/>
            <a:ext cx="7632848" cy="936104"/>
          </a:xfrm>
        </p:spPr>
        <p:txBody>
          <a:bodyPr>
            <a:noAutofit/>
          </a:bodyPr>
          <a:lstStyle/>
          <a:p>
            <a:r>
              <a:rPr lang="fr-CA" altLang="fr-FR" sz="3200" dirty="0">
                <a:latin typeface="Square721 Dm" panose="00000400000000000000" pitchFamily="2" charset="0"/>
              </a:rPr>
              <a:t>Sujets traités ce soir ….</a:t>
            </a:r>
            <a:endParaRPr lang="fr-CA" altLang="fr-FR" sz="3200" i="1" dirty="0">
              <a:latin typeface="Square721 Dm" panose="00000400000000000000" pitchFamily="2" charset="0"/>
            </a:endParaRPr>
          </a:p>
        </p:txBody>
      </p:sp>
      <p:sp>
        <p:nvSpPr>
          <p:cNvPr id="306182" name="Rectangle 6"/>
          <p:cNvSpPr>
            <a:spLocks noGrp="1" noChangeArrowheads="1"/>
          </p:cNvSpPr>
          <p:nvPr>
            <p:ph idx="1"/>
            <p:custDataLst>
              <p:tags r:id="rId2"/>
            </p:custDataLst>
          </p:nvPr>
        </p:nvSpPr>
        <p:spPr>
          <a:xfrm>
            <a:off x="971600" y="1556792"/>
            <a:ext cx="5962650" cy="4680520"/>
          </a:xfrm>
        </p:spPr>
        <p:txBody>
          <a:bodyPr>
            <a:noAutofit/>
          </a:bodyPr>
          <a:lstStyle/>
          <a:p>
            <a:r>
              <a:rPr lang="fr-CA" altLang="fr-FR" sz="1800" dirty="0">
                <a:latin typeface="Square721 Dm" panose="00000400000000000000" pitchFamily="2" charset="0"/>
              </a:rPr>
              <a:t>Le processus budgétaire, les étapes</a:t>
            </a:r>
          </a:p>
          <a:p>
            <a:pPr marL="0" indent="0">
              <a:buNone/>
            </a:pPr>
            <a:endParaRPr lang="fr-CA" altLang="fr-FR" sz="1800" dirty="0">
              <a:latin typeface="Square721 Dm" panose="00000400000000000000" pitchFamily="2" charset="0"/>
            </a:endParaRPr>
          </a:p>
          <a:p>
            <a:endParaRPr lang="fr-CA" altLang="fr-FR" sz="1800" dirty="0">
              <a:latin typeface="Square721 Dm" panose="00000400000000000000" pitchFamily="2" charset="0"/>
            </a:endParaRPr>
          </a:p>
          <a:p>
            <a:r>
              <a:rPr lang="fr-CA" altLang="fr-FR" sz="1800" dirty="0">
                <a:latin typeface="Square721 Dm" panose="00000400000000000000" pitchFamily="2" charset="0"/>
              </a:rPr>
              <a:t>Démystifier le fonds de prévoyance</a:t>
            </a:r>
          </a:p>
          <a:p>
            <a:endParaRPr lang="fr-CA" altLang="fr-FR" sz="1800" dirty="0">
              <a:latin typeface="Square721 Dm" panose="00000400000000000000" pitchFamily="2" charset="0"/>
            </a:endParaRPr>
          </a:p>
          <a:p>
            <a:endParaRPr lang="fr-CA" altLang="fr-FR" sz="1800" dirty="0">
              <a:latin typeface="Square721 Dm" panose="00000400000000000000" pitchFamily="2" charset="0"/>
            </a:endParaRPr>
          </a:p>
          <a:p>
            <a:r>
              <a:rPr lang="fr-CA" altLang="fr-FR" sz="1800" dirty="0">
                <a:latin typeface="Square721 Dm" panose="00000400000000000000" pitchFamily="2" charset="0"/>
              </a:rPr>
              <a:t>La présentation de l’information financière</a:t>
            </a:r>
          </a:p>
          <a:p>
            <a:pPr marL="0" indent="0">
              <a:buNone/>
            </a:pPr>
            <a:endParaRPr lang="fr-CA" altLang="fr-FR" sz="1800" dirty="0">
              <a:latin typeface="Square721 Dm" panose="00000400000000000000" pitchFamily="2" charset="0"/>
            </a:endParaRPr>
          </a:p>
        </p:txBody>
      </p:sp>
      <p:sp>
        <p:nvSpPr>
          <p:cNvPr id="5" name="Espace réservé du pied de page 4"/>
          <p:cNvSpPr>
            <a:spLocks noGrp="1"/>
          </p:cNvSpPr>
          <p:nvPr>
            <p:ph type="ftr" sz="quarter" idx="11"/>
            <p:custDataLst>
              <p:tags r:id="rId3"/>
            </p:custDataLst>
          </p:nvPr>
        </p:nvSpPr>
        <p:spPr>
          <a:xfrm>
            <a:off x="3491880" y="6237312"/>
            <a:ext cx="2009801"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309320"/>
            <a:ext cx="762000" cy="365125"/>
          </a:xfrm>
        </p:spPr>
        <p:txBody>
          <a:bodyPr/>
          <a:lstStyle/>
          <a:p>
            <a:fld id="{E5C503CE-26EC-4C3D-8B79-7458FAAB6512}" type="slidenum">
              <a:rPr lang="fr-CA" altLang="fr-FR"/>
              <a:pPr/>
              <a:t>5</a:t>
            </a:fld>
            <a:endParaRPr lang="fr-CA" altLang="fr-FR" dirty="0"/>
          </a:p>
        </p:txBody>
      </p:sp>
    </p:spTree>
    <p:extLst>
      <p:ext uri="{BB962C8B-B14F-4D97-AF65-F5344CB8AC3E}">
        <p14:creationId xmlns:p14="http://schemas.microsoft.com/office/powerpoint/2010/main" val="930646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sz="3200" dirty="0">
                <a:latin typeface="Square721 Dm" panose="00000400000000000000" pitchFamily="2" charset="0"/>
              </a:rPr>
              <a:t>Quelles conclusions tirées d’un petit fonds de prévoyance ?</a:t>
            </a:r>
          </a:p>
        </p:txBody>
      </p:sp>
      <p:sp>
        <p:nvSpPr>
          <p:cNvPr id="3" name="Espace réservé du texte 2"/>
          <p:cNvSpPr>
            <a:spLocks noGrp="1"/>
          </p:cNvSpPr>
          <p:nvPr>
            <p:ph type="body" sz="half" idx="1"/>
            <p:custDataLst>
              <p:tags r:id="rId2"/>
            </p:custDataLst>
          </p:nvPr>
        </p:nvSpPr>
        <p:spPr>
          <a:xfrm>
            <a:off x="914400" y="1600200"/>
            <a:ext cx="7772400" cy="4493096"/>
          </a:xfrm>
        </p:spPr>
        <p:txBody>
          <a:bodyPr>
            <a:normAutofit/>
          </a:bodyPr>
          <a:lstStyle/>
          <a:p>
            <a:pPr marL="0" indent="0">
              <a:buNone/>
            </a:pPr>
            <a:r>
              <a:rPr lang="fr-CA" sz="1800" i="1" dirty="0">
                <a:latin typeface="Square721 Dm" panose="00000400000000000000" pitchFamily="2" charset="0"/>
              </a:rPr>
              <a:t>Comment savoir ?</a:t>
            </a:r>
          </a:p>
          <a:p>
            <a:pPr marL="0" indent="0">
              <a:buNone/>
            </a:pPr>
            <a:endParaRPr lang="fr-CA" sz="1800" dirty="0">
              <a:latin typeface="Square721 Dm" panose="00000400000000000000" pitchFamily="2" charset="0"/>
            </a:endParaRPr>
          </a:p>
          <a:p>
            <a:pPr marL="0" indent="0">
              <a:buNone/>
            </a:pPr>
            <a:r>
              <a:rPr lang="fr-CA" sz="1800" dirty="0">
                <a:latin typeface="Square721 Dm" panose="00000400000000000000" pitchFamily="2" charset="0"/>
              </a:rPr>
              <a:t>En consultant les registres comptables et légaux et en discutant avec les autres copropriétaires</a:t>
            </a:r>
          </a:p>
          <a:p>
            <a:pPr marL="0" indent="0">
              <a:buNone/>
            </a:pPr>
            <a:endParaRPr lang="fr-CA" sz="1800" dirty="0">
              <a:latin typeface="Square721 Dm" panose="00000400000000000000" pitchFamily="2" charset="0"/>
            </a:endParaRPr>
          </a:p>
          <a:p>
            <a:pPr marL="0" indent="0">
              <a:buNone/>
            </a:pPr>
            <a:r>
              <a:rPr lang="fr-CA" sz="1800" dirty="0">
                <a:latin typeface="Square721 Dm" panose="00000400000000000000" pitchFamily="2" charset="0"/>
              </a:rPr>
              <a:t>En discutant avec des administrateurs du syndicat (présent et passé)</a:t>
            </a:r>
          </a:p>
          <a:p>
            <a:pPr marL="0" indent="0">
              <a:buNone/>
            </a:pPr>
            <a:endParaRPr lang="fr-CA" sz="1800" dirty="0">
              <a:latin typeface="Square721 Dm" panose="00000400000000000000" pitchFamily="2" charset="0"/>
            </a:endParaRPr>
          </a:p>
          <a:p>
            <a:pPr marL="0" indent="0">
              <a:buNone/>
            </a:pPr>
            <a:r>
              <a:rPr lang="fr-CA" sz="1800" dirty="0">
                <a:latin typeface="Square721 Dm" panose="00000400000000000000" pitchFamily="2" charset="0"/>
              </a:rPr>
              <a:t>	</a:t>
            </a:r>
          </a:p>
        </p:txBody>
      </p:sp>
      <p:sp>
        <p:nvSpPr>
          <p:cNvPr id="6" name="Espace réservé du pied de page 5"/>
          <p:cNvSpPr>
            <a:spLocks noGrp="1"/>
          </p:cNvSpPr>
          <p:nvPr>
            <p:ph type="ftr" sz="quarter" idx="11"/>
            <p:custDataLst>
              <p:tags r:id="rId3"/>
            </p:custDataLst>
          </p:nvPr>
        </p:nvSpPr>
        <p:spPr/>
        <p:txBody>
          <a:bodyPr/>
          <a:lstStyle/>
          <a:p>
            <a:r>
              <a:rPr lang="fr-CA" altLang="fr-FR" dirty="0">
                <a:latin typeface="Square721 Dm" panose="00000400000000000000" pitchFamily="2" charset="0"/>
              </a:rPr>
              <a:t>www.seguinhache.com</a:t>
            </a:r>
          </a:p>
        </p:txBody>
      </p:sp>
      <p:sp>
        <p:nvSpPr>
          <p:cNvPr id="7" name="Espace réservé du numéro de diapositive 6"/>
          <p:cNvSpPr>
            <a:spLocks noGrp="1"/>
          </p:cNvSpPr>
          <p:nvPr>
            <p:ph type="sldNum" sz="quarter" idx="12"/>
            <p:custDataLst>
              <p:tags r:id="rId4"/>
            </p:custDataLst>
          </p:nvPr>
        </p:nvSpPr>
        <p:spPr/>
        <p:txBody>
          <a:bodyPr/>
          <a:lstStyle/>
          <a:p>
            <a:fld id="{7F9A89F5-91A9-4402-A09B-40E58054F2FE}" type="slidenum">
              <a:rPr lang="fr-CA" altLang="fr-FR" smtClean="0"/>
              <a:pPr/>
              <a:t>50</a:t>
            </a:fld>
            <a:endParaRPr lang="fr-CA" altLang="fr-FR" dirty="0"/>
          </a:p>
        </p:txBody>
      </p:sp>
    </p:spTree>
    <p:extLst>
      <p:ext uri="{BB962C8B-B14F-4D97-AF65-F5344CB8AC3E}">
        <p14:creationId xmlns:p14="http://schemas.microsoft.com/office/powerpoint/2010/main" val="4002306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1" name="Rectangle 5"/>
          <p:cNvSpPr>
            <a:spLocks noGrp="1" noChangeArrowheads="1"/>
          </p:cNvSpPr>
          <p:nvPr>
            <p:ph type="title"/>
            <p:custDataLst>
              <p:tags r:id="rId1"/>
            </p:custDataLst>
          </p:nvPr>
        </p:nvSpPr>
        <p:spPr>
          <a:xfrm>
            <a:off x="755576" y="476672"/>
            <a:ext cx="7632848" cy="936104"/>
          </a:xfrm>
        </p:spPr>
        <p:txBody>
          <a:bodyPr>
            <a:noAutofit/>
          </a:bodyPr>
          <a:lstStyle/>
          <a:p>
            <a:r>
              <a:rPr lang="fr-CA" altLang="fr-FR" sz="3200" dirty="0">
                <a:latin typeface="Square721 Dm" panose="00000400000000000000" pitchFamily="2" charset="0"/>
              </a:rPr>
              <a:t>À qui appartient le Fonds de prévoyance?</a:t>
            </a:r>
          </a:p>
        </p:txBody>
      </p:sp>
      <p:sp>
        <p:nvSpPr>
          <p:cNvPr id="306182" name="Rectangle 6"/>
          <p:cNvSpPr>
            <a:spLocks noGrp="1" noChangeArrowheads="1"/>
          </p:cNvSpPr>
          <p:nvPr>
            <p:ph idx="1"/>
            <p:custDataLst>
              <p:tags r:id="rId2"/>
            </p:custDataLst>
          </p:nvPr>
        </p:nvSpPr>
        <p:spPr>
          <a:xfrm>
            <a:off x="971600" y="1556792"/>
            <a:ext cx="5962650" cy="3672408"/>
          </a:xfrm>
        </p:spPr>
        <p:txBody>
          <a:bodyPr>
            <a:noAutofit/>
          </a:bodyPr>
          <a:lstStyle/>
          <a:p>
            <a:r>
              <a:rPr lang="fr-CA" altLang="fr-FR" sz="2000" dirty="0">
                <a:latin typeface="Square721 Dm" panose="00000400000000000000" pitchFamily="2" charset="0"/>
              </a:rPr>
              <a:t>Le fonds de prévoyance appartient en part entière au SDC </a:t>
            </a:r>
          </a:p>
        </p:txBody>
      </p:sp>
      <p:sp>
        <p:nvSpPr>
          <p:cNvPr id="5" name="Espace réservé du pied de page 4"/>
          <p:cNvSpPr>
            <a:spLocks noGrp="1"/>
          </p:cNvSpPr>
          <p:nvPr>
            <p:ph type="ftr" sz="quarter" idx="11"/>
            <p:custDataLst>
              <p:tags r:id="rId3"/>
            </p:custDataLst>
          </p:nvPr>
        </p:nvSpPr>
        <p:spPr>
          <a:xfrm>
            <a:off x="3491880" y="6237312"/>
            <a:ext cx="2009801"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309320"/>
            <a:ext cx="762000" cy="365125"/>
          </a:xfrm>
        </p:spPr>
        <p:txBody>
          <a:bodyPr/>
          <a:lstStyle/>
          <a:p>
            <a:fld id="{E5C503CE-26EC-4C3D-8B79-7458FAAB6512}" type="slidenum">
              <a:rPr lang="fr-CA" altLang="fr-FR"/>
              <a:pPr/>
              <a:t>51</a:t>
            </a:fld>
            <a:endParaRPr lang="fr-CA" altLang="fr-FR" dirty="0"/>
          </a:p>
        </p:txBody>
      </p:sp>
    </p:spTree>
    <p:extLst>
      <p:ext uri="{BB962C8B-B14F-4D97-AF65-F5344CB8AC3E}">
        <p14:creationId xmlns:p14="http://schemas.microsoft.com/office/powerpoint/2010/main" val="4102578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55576" y="476672"/>
            <a:ext cx="6781800" cy="1312168"/>
          </a:xfrm>
        </p:spPr>
        <p:txBody>
          <a:bodyPr>
            <a:normAutofit fontScale="90000"/>
          </a:bodyPr>
          <a:lstStyle/>
          <a:p>
            <a:r>
              <a:rPr lang="fr-CA" sz="3400" dirty="0">
                <a:latin typeface="Square721 Dm" panose="00000400000000000000" pitchFamily="2" charset="0"/>
              </a:rPr>
              <a:t>La présentation de l’information financière …</a:t>
            </a:r>
          </a:p>
        </p:txBody>
      </p:sp>
      <p:sp>
        <p:nvSpPr>
          <p:cNvPr id="5" name="Espace réservé du pied de page 4"/>
          <p:cNvSpPr>
            <a:spLocks noGrp="1"/>
          </p:cNvSpPr>
          <p:nvPr>
            <p:ph type="ftr" sz="quarter" idx="11"/>
            <p:custDataLst>
              <p:tags r:id="rId2"/>
            </p:custDataLst>
          </p:nvPr>
        </p:nvSpPr>
        <p:spPr>
          <a:xfrm>
            <a:off x="3419872" y="6237312"/>
            <a:ext cx="1937793"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3"/>
            </p:custDataLst>
          </p:nvPr>
        </p:nvSpPr>
        <p:spPr>
          <a:xfrm>
            <a:off x="7956376" y="6237312"/>
            <a:ext cx="762000" cy="365125"/>
          </a:xfrm>
        </p:spPr>
        <p:txBody>
          <a:bodyPr/>
          <a:lstStyle/>
          <a:p>
            <a:fld id="{5631E7C7-E685-449D-9839-C9352025EBB5}" type="slidenum">
              <a:rPr lang="fr-CA" altLang="fr-FR" smtClean="0">
                <a:latin typeface="Square721 Dm" panose="00000400000000000000" pitchFamily="2" charset="0"/>
              </a:rPr>
              <a:pPr/>
              <a:t>52</a:t>
            </a:fld>
            <a:endParaRPr lang="fr-CA" altLang="fr-FR" dirty="0">
              <a:latin typeface="Square721 Dm" panose="00000400000000000000" pitchFamily="2" charset="0"/>
            </a:endParaRPr>
          </a:p>
        </p:txBody>
      </p:sp>
      <p:pic>
        <p:nvPicPr>
          <p:cNvPr id="4" name="Espace réservé du contenu 3"/>
          <p:cNvPicPr>
            <a:picLocks noGrp="1" noChangeAspect="1"/>
          </p:cNvPicPr>
          <p:nvPr>
            <p:ph idx="1"/>
            <p:custDataLst>
              <p:tags r:id="rId4"/>
            </p:custDataLst>
          </p:nvPr>
        </p:nvPicPr>
        <p:blipFill>
          <a:blip r:embed="rId6">
            <a:extLst>
              <a:ext uri="{28A0092B-C50C-407E-A947-70E740481C1C}">
                <a14:useLocalDpi xmlns:a14="http://schemas.microsoft.com/office/drawing/2010/main" val="0"/>
              </a:ext>
            </a:extLst>
          </a:blip>
          <a:stretch>
            <a:fillRect/>
          </a:stretch>
        </p:blipFill>
        <p:spPr>
          <a:xfrm>
            <a:off x="3995936" y="2204864"/>
            <a:ext cx="3111648" cy="3066983"/>
          </a:xfrm>
        </p:spPr>
      </p:pic>
    </p:spTree>
    <p:extLst>
      <p:ext uri="{BB962C8B-B14F-4D97-AF65-F5344CB8AC3E}">
        <p14:creationId xmlns:p14="http://schemas.microsoft.com/office/powerpoint/2010/main" val="10934864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1" name="Rectangle 5"/>
          <p:cNvSpPr>
            <a:spLocks noGrp="1" noChangeArrowheads="1"/>
          </p:cNvSpPr>
          <p:nvPr>
            <p:ph type="title"/>
            <p:custDataLst>
              <p:tags r:id="rId1"/>
            </p:custDataLst>
          </p:nvPr>
        </p:nvSpPr>
        <p:spPr>
          <a:xfrm>
            <a:off x="755576" y="476672"/>
            <a:ext cx="7632848" cy="936104"/>
          </a:xfrm>
        </p:spPr>
        <p:txBody>
          <a:bodyPr>
            <a:noAutofit/>
          </a:bodyPr>
          <a:lstStyle/>
          <a:p>
            <a:r>
              <a:rPr lang="fr-CA" altLang="fr-FR" sz="3200" dirty="0">
                <a:latin typeface="Square721 Dm" panose="00000400000000000000" pitchFamily="2" charset="0"/>
              </a:rPr>
              <a:t>La reddition de compte</a:t>
            </a:r>
          </a:p>
        </p:txBody>
      </p:sp>
      <p:sp>
        <p:nvSpPr>
          <p:cNvPr id="306182" name="Rectangle 6"/>
          <p:cNvSpPr>
            <a:spLocks noGrp="1" noChangeArrowheads="1"/>
          </p:cNvSpPr>
          <p:nvPr>
            <p:ph idx="1"/>
            <p:custDataLst>
              <p:tags r:id="rId2"/>
            </p:custDataLst>
          </p:nvPr>
        </p:nvSpPr>
        <p:spPr>
          <a:xfrm>
            <a:off x="971600" y="1556792"/>
            <a:ext cx="5962650" cy="4176464"/>
          </a:xfrm>
        </p:spPr>
        <p:txBody>
          <a:bodyPr>
            <a:noAutofit/>
          </a:bodyPr>
          <a:lstStyle/>
          <a:p>
            <a:pPr marL="0" indent="0">
              <a:buNone/>
            </a:pPr>
            <a:r>
              <a:rPr lang="fr-CA" altLang="fr-FR" sz="2000" dirty="0">
                <a:latin typeface="Square721 Dm" panose="00000400000000000000" pitchFamily="2" charset="0"/>
              </a:rPr>
              <a:t>Comment sont établis vos états financiers ?</a:t>
            </a:r>
          </a:p>
          <a:p>
            <a:pPr marL="0" indent="0">
              <a:buNone/>
            </a:pPr>
            <a:endParaRPr lang="fr-CA" altLang="fr-FR" sz="2000" dirty="0">
              <a:latin typeface="Square721 Dm" panose="00000400000000000000" pitchFamily="2" charset="0"/>
            </a:endParaRPr>
          </a:p>
          <a:p>
            <a:pPr>
              <a:buFontTx/>
              <a:buChar char="-"/>
            </a:pPr>
            <a:r>
              <a:rPr lang="fr-CA" altLang="fr-FR" sz="2000" dirty="0">
                <a:latin typeface="Square721 Dm" panose="00000400000000000000" pitchFamily="2" charset="0"/>
              </a:rPr>
              <a:t>États financiers maison</a:t>
            </a:r>
          </a:p>
          <a:p>
            <a:pPr>
              <a:buFontTx/>
              <a:buChar char="-"/>
            </a:pPr>
            <a:endParaRPr lang="fr-CA" altLang="fr-FR" sz="2000" dirty="0">
              <a:latin typeface="Square721 Dm" panose="00000400000000000000" pitchFamily="2" charset="0"/>
            </a:endParaRPr>
          </a:p>
          <a:p>
            <a:pPr>
              <a:buFontTx/>
              <a:buChar char="-"/>
            </a:pPr>
            <a:r>
              <a:rPr lang="fr-CA" altLang="fr-FR" sz="2000" dirty="0">
                <a:latin typeface="Square721 Dm" panose="00000400000000000000" pitchFamily="2" charset="0"/>
              </a:rPr>
              <a:t>États financiers établis selon un référentiel reconnu (ex NCOSBL)</a:t>
            </a:r>
          </a:p>
          <a:p>
            <a:pPr>
              <a:buFontTx/>
              <a:buChar char="-"/>
            </a:pPr>
            <a:endParaRPr lang="fr-CA" altLang="fr-FR" sz="2000" dirty="0">
              <a:latin typeface="Square721 Dm" panose="00000400000000000000" pitchFamily="2" charset="0"/>
            </a:endParaRPr>
          </a:p>
          <a:p>
            <a:pPr>
              <a:buFontTx/>
              <a:buChar char="-"/>
            </a:pPr>
            <a:r>
              <a:rPr lang="fr-CA" altLang="fr-FR" sz="2000" dirty="0">
                <a:latin typeface="Square721 Dm" panose="00000400000000000000" pitchFamily="2" charset="0"/>
              </a:rPr>
              <a:t>États financiers dressés selon un modèle défini</a:t>
            </a:r>
          </a:p>
        </p:txBody>
      </p:sp>
      <p:sp>
        <p:nvSpPr>
          <p:cNvPr id="5" name="Espace réservé du pied de page 4"/>
          <p:cNvSpPr>
            <a:spLocks noGrp="1"/>
          </p:cNvSpPr>
          <p:nvPr>
            <p:ph type="ftr" sz="quarter" idx="11"/>
            <p:custDataLst>
              <p:tags r:id="rId3"/>
            </p:custDataLst>
          </p:nvPr>
        </p:nvSpPr>
        <p:spPr>
          <a:xfrm>
            <a:off x="3491880" y="6237312"/>
            <a:ext cx="2009801"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309320"/>
            <a:ext cx="762000" cy="365125"/>
          </a:xfrm>
        </p:spPr>
        <p:txBody>
          <a:bodyPr/>
          <a:lstStyle/>
          <a:p>
            <a:fld id="{E5C503CE-26EC-4C3D-8B79-7458FAAB6512}" type="slidenum">
              <a:rPr lang="fr-CA" altLang="fr-FR"/>
              <a:pPr/>
              <a:t>53</a:t>
            </a:fld>
            <a:endParaRPr lang="fr-CA" altLang="fr-FR" dirty="0"/>
          </a:p>
        </p:txBody>
      </p:sp>
    </p:spTree>
    <p:extLst>
      <p:ext uri="{BB962C8B-B14F-4D97-AF65-F5344CB8AC3E}">
        <p14:creationId xmlns:p14="http://schemas.microsoft.com/office/powerpoint/2010/main" val="660393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1" name="Rectangle 5"/>
          <p:cNvSpPr>
            <a:spLocks noGrp="1" noChangeArrowheads="1"/>
          </p:cNvSpPr>
          <p:nvPr>
            <p:ph type="title"/>
            <p:custDataLst>
              <p:tags r:id="rId1"/>
            </p:custDataLst>
          </p:nvPr>
        </p:nvSpPr>
        <p:spPr>
          <a:xfrm>
            <a:off x="755576" y="476672"/>
            <a:ext cx="7632848" cy="936104"/>
          </a:xfrm>
        </p:spPr>
        <p:txBody>
          <a:bodyPr>
            <a:noAutofit/>
          </a:bodyPr>
          <a:lstStyle/>
          <a:p>
            <a:r>
              <a:rPr lang="fr-CA" altLang="fr-FR" sz="3200" dirty="0">
                <a:latin typeface="Square721 Dm" panose="00000400000000000000" pitchFamily="2" charset="0"/>
              </a:rPr>
              <a:t>La reddition de compte (suite)</a:t>
            </a:r>
          </a:p>
        </p:txBody>
      </p:sp>
      <p:sp>
        <p:nvSpPr>
          <p:cNvPr id="306182" name="Rectangle 6"/>
          <p:cNvSpPr>
            <a:spLocks noGrp="1" noChangeArrowheads="1"/>
          </p:cNvSpPr>
          <p:nvPr>
            <p:ph idx="1"/>
            <p:custDataLst>
              <p:tags r:id="rId2"/>
            </p:custDataLst>
          </p:nvPr>
        </p:nvSpPr>
        <p:spPr>
          <a:xfrm>
            <a:off x="971600" y="1556792"/>
            <a:ext cx="5962650" cy="4176464"/>
          </a:xfrm>
        </p:spPr>
        <p:txBody>
          <a:bodyPr>
            <a:noAutofit/>
          </a:bodyPr>
          <a:lstStyle/>
          <a:p>
            <a:pPr marL="0" indent="0">
              <a:buNone/>
            </a:pPr>
            <a:r>
              <a:rPr lang="fr-CA" altLang="fr-FR" sz="2000" dirty="0">
                <a:latin typeface="Square721 Dm" panose="00000400000000000000" pitchFamily="2" charset="0"/>
              </a:rPr>
              <a:t>Qui prépare vos états financiers ?</a:t>
            </a:r>
          </a:p>
          <a:p>
            <a:pPr marL="0" indent="0">
              <a:buNone/>
            </a:pPr>
            <a:endParaRPr lang="fr-CA" altLang="fr-FR" sz="2000" dirty="0">
              <a:latin typeface="Square721 Dm" panose="00000400000000000000" pitchFamily="2" charset="0"/>
            </a:endParaRPr>
          </a:p>
          <a:p>
            <a:pPr>
              <a:buFontTx/>
              <a:buChar char="-"/>
            </a:pPr>
            <a:r>
              <a:rPr lang="fr-CA" altLang="fr-FR" sz="2000" dirty="0">
                <a:latin typeface="Square721 Dm" panose="00000400000000000000" pitchFamily="2" charset="0"/>
              </a:rPr>
              <a:t>Un administrateur</a:t>
            </a:r>
          </a:p>
          <a:p>
            <a:pPr>
              <a:buFontTx/>
              <a:buChar char="-"/>
            </a:pPr>
            <a:endParaRPr lang="fr-CA" altLang="fr-FR" sz="2000" dirty="0">
              <a:latin typeface="Square721 Dm" panose="00000400000000000000" pitchFamily="2" charset="0"/>
            </a:endParaRPr>
          </a:p>
          <a:p>
            <a:pPr>
              <a:buFontTx/>
              <a:buChar char="-"/>
            </a:pPr>
            <a:r>
              <a:rPr lang="fr-CA" altLang="fr-FR" sz="2000" dirty="0">
                <a:latin typeface="Square721 Dm" panose="00000400000000000000" pitchFamily="2" charset="0"/>
              </a:rPr>
              <a:t>Le gestionnaire</a:t>
            </a:r>
          </a:p>
          <a:p>
            <a:pPr>
              <a:buFontTx/>
              <a:buChar char="-"/>
            </a:pPr>
            <a:endParaRPr lang="fr-CA" altLang="fr-FR" sz="2000" dirty="0">
              <a:latin typeface="Square721 Dm" panose="00000400000000000000" pitchFamily="2" charset="0"/>
            </a:endParaRPr>
          </a:p>
          <a:p>
            <a:pPr>
              <a:buFontTx/>
              <a:buChar char="-"/>
            </a:pPr>
            <a:r>
              <a:rPr lang="fr-CA" altLang="fr-FR" sz="2000" dirty="0">
                <a:latin typeface="Square721 Dm" panose="00000400000000000000" pitchFamily="2" charset="0"/>
              </a:rPr>
              <a:t>Un copropriétaire</a:t>
            </a:r>
          </a:p>
          <a:p>
            <a:pPr>
              <a:buFontTx/>
              <a:buChar char="-"/>
            </a:pPr>
            <a:endParaRPr lang="fr-CA" altLang="fr-FR" sz="2000" dirty="0">
              <a:latin typeface="Square721 Dm" panose="00000400000000000000" pitchFamily="2" charset="0"/>
            </a:endParaRPr>
          </a:p>
          <a:p>
            <a:pPr>
              <a:buFontTx/>
              <a:buChar char="-"/>
            </a:pPr>
            <a:r>
              <a:rPr lang="fr-CA" altLang="fr-FR" sz="2000" dirty="0">
                <a:latin typeface="Square721 Dm" panose="00000400000000000000" pitchFamily="2" charset="0"/>
              </a:rPr>
              <a:t>Un comptable externe et indépendant</a:t>
            </a:r>
          </a:p>
        </p:txBody>
      </p:sp>
      <p:sp>
        <p:nvSpPr>
          <p:cNvPr id="5" name="Espace réservé du pied de page 4"/>
          <p:cNvSpPr>
            <a:spLocks noGrp="1"/>
          </p:cNvSpPr>
          <p:nvPr>
            <p:ph type="ftr" sz="quarter" idx="11"/>
            <p:custDataLst>
              <p:tags r:id="rId3"/>
            </p:custDataLst>
          </p:nvPr>
        </p:nvSpPr>
        <p:spPr>
          <a:xfrm>
            <a:off x="3491880" y="6237312"/>
            <a:ext cx="2009801"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309320"/>
            <a:ext cx="762000" cy="365125"/>
          </a:xfrm>
        </p:spPr>
        <p:txBody>
          <a:bodyPr/>
          <a:lstStyle/>
          <a:p>
            <a:fld id="{E5C503CE-26EC-4C3D-8B79-7458FAAB6512}" type="slidenum">
              <a:rPr lang="fr-CA" altLang="fr-FR"/>
              <a:pPr/>
              <a:t>54</a:t>
            </a:fld>
            <a:endParaRPr lang="fr-CA" altLang="fr-FR" dirty="0"/>
          </a:p>
        </p:txBody>
      </p:sp>
    </p:spTree>
    <p:extLst>
      <p:ext uri="{BB962C8B-B14F-4D97-AF65-F5344CB8AC3E}">
        <p14:creationId xmlns:p14="http://schemas.microsoft.com/office/powerpoint/2010/main" val="3780643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1" name="Rectangle 5"/>
          <p:cNvSpPr>
            <a:spLocks noGrp="1" noChangeArrowheads="1"/>
          </p:cNvSpPr>
          <p:nvPr>
            <p:ph type="title"/>
            <p:custDataLst>
              <p:tags r:id="rId1"/>
            </p:custDataLst>
          </p:nvPr>
        </p:nvSpPr>
        <p:spPr>
          <a:xfrm>
            <a:off x="755576" y="476672"/>
            <a:ext cx="7632848" cy="936104"/>
          </a:xfrm>
        </p:spPr>
        <p:txBody>
          <a:bodyPr>
            <a:noAutofit/>
          </a:bodyPr>
          <a:lstStyle/>
          <a:p>
            <a:r>
              <a:rPr lang="fr-CA" altLang="fr-FR" sz="3200" dirty="0">
                <a:latin typeface="Square721 Dm" panose="00000400000000000000" pitchFamily="2" charset="0"/>
              </a:rPr>
              <a:t>La reddition de compte (suite)</a:t>
            </a:r>
          </a:p>
        </p:txBody>
      </p:sp>
      <p:sp>
        <p:nvSpPr>
          <p:cNvPr id="306182" name="Rectangle 6"/>
          <p:cNvSpPr>
            <a:spLocks noGrp="1" noChangeArrowheads="1"/>
          </p:cNvSpPr>
          <p:nvPr>
            <p:ph idx="1"/>
            <p:custDataLst>
              <p:tags r:id="rId2"/>
            </p:custDataLst>
          </p:nvPr>
        </p:nvSpPr>
        <p:spPr>
          <a:xfrm>
            <a:off x="971600" y="1556792"/>
            <a:ext cx="5962650" cy="4176464"/>
          </a:xfrm>
        </p:spPr>
        <p:txBody>
          <a:bodyPr>
            <a:noAutofit/>
          </a:bodyPr>
          <a:lstStyle/>
          <a:p>
            <a:pPr marL="0" indent="0">
              <a:buNone/>
            </a:pPr>
            <a:r>
              <a:rPr lang="fr-CA" altLang="fr-FR" sz="2000" dirty="0">
                <a:latin typeface="Square721 Dm" panose="00000400000000000000" pitchFamily="2" charset="0"/>
              </a:rPr>
              <a:t>Quel souci accordez-vous à la transparence ?</a:t>
            </a:r>
          </a:p>
          <a:p>
            <a:pPr marL="0" indent="0">
              <a:buNone/>
            </a:pPr>
            <a:endParaRPr lang="fr-CA" altLang="fr-FR" sz="2000" dirty="0">
              <a:latin typeface="Square721 Dm" panose="00000400000000000000" pitchFamily="2" charset="0"/>
            </a:endParaRPr>
          </a:p>
          <a:p>
            <a:pPr>
              <a:buFontTx/>
              <a:buChar char="-"/>
            </a:pPr>
            <a:r>
              <a:rPr lang="fr-CA" altLang="fr-FR" sz="2000" dirty="0">
                <a:latin typeface="Square721 Dm" panose="00000400000000000000" pitchFamily="2" charset="0"/>
              </a:rPr>
              <a:t>États financiers audités </a:t>
            </a:r>
          </a:p>
          <a:p>
            <a:pPr>
              <a:buFontTx/>
              <a:buChar char="-"/>
            </a:pPr>
            <a:endParaRPr lang="fr-CA" altLang="fr-FR" sz="2000" dirty="0">
              <a:latin typeface="Square721 Dm" panose="00000400000000000000" pitchFamily="2" charset="0"/>
            </a:endParaRPr>
          </a:p>
          <a:p>
            <a:pPr>
              <a:buFontTx/>
              <a:buChar char="-"/>
            </a:pPr>
            <a:r>
              <a:rPr lang="fr-CA" altLang="fr-FR" sz="2000" dirty="0">
                <a:latin typeface="Square721 Dm" panose="00000400000000000000" pitchFamily="2" charset="0"/>
              </a:rPr>
              <a:t>Séparation des taches (sélection des contrats vs émission des chèques)</a:t>
            </a:r>
          </a:p>
          <a:p>
            <a:pPr>
              <a:buFontTx/>
              <a:buChar char="-"/>
            </a:pPr>
            <a:endParaRPr lang="fr-CA" altLang="fr-FR" sz="2000" dirty="0">
              <a:latin typeface="Square721 Dm" panose="00000400000000000000" pitchFamily="2" charset="0"/>
            </a:endParaRPr>
          </a:p>
          <a:p>
            <a:pPr>
              <a:buFontTx/>
              <a:buChar char="-"/>
            </a:pPr>
            <a:r>
              <a:rPr lang="fr-CA" altLang="fr-FR" sz="2000" dirty="0">
                <a:latin typeface="Square721 Dm" panose="00000400000000000000" pitchFamily="2" charset="0"/>
              </a:rPr>
              <a:t>Soumission, oui ou non. A partir de $ ?</a:t>
            </a:r>
          </a:p>
          <a:p>
            <a:pPr>
              <a:buFontTx/>
              <a:buChar char="-"/>
            </a:pPr>
            <a:endParaRPr lang="fr-CA" altLang="fr-FR" sz="2000" dirty="0">
              <a:latin typeface="Square721 Dm" panose="00000400000000000000" pitchFamily="2" charset="0"/>
            </a:endParaRPr>
          </a:p>
          <a:p>
            <a:pPr>
              <a:buFontTx/>
              <a:buChar char="-"/>
            </a:pPr>
            <a:r>
              <a:rPr lang="fr-CA" altLang="fr-FR" sz="2000" dirty="0">
                <a:latin typeface="Square721 Dm" panose="00000400000000000000" pitchFamily="2" charset="0"/>
              </a:rPr>
              <a:t>Accès aux registres comptables ?</a:t>
            </a:r>
          </a:p>
        </p:txBody>
      </p:sp>
      <p:sp>
        <p:nvSpPr>
          <p:cNvPr id="5" name="Espace réservé du pied de page 4"/>
          <p:cNvSpPr>
            <a:spLocks noGrp="1"/>
          </p:cNvSpPr>
          <p:nvPr>
            <p:ph type="ftr" sz="quarter" idx="11"/>
            <p:custDataLst>
              <p:tags r:id="rId3"/>
            </p:custDataLst>
          </p:nvPr>
        </p:nvSpPr>
        <p:spPr>
          <a:xfrm>
            <a:off x="3491880" y="6237312"/>
            <a:ext cx="2009801"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309320"/>
            <a:ext cx="762000" cy="365125"/>
          </a:xfrm>
        </p:spPr>
        <p:txBody>
          <a:bodyPr/>
          <a:lstStyle/>
          <a:p>
            <a:fld id="{E5C503CE-26EC-4C3D-8B79-7458FAAB6512}" type="slidenum">
              <a:rPr lang="fr-CA" altLang="fr-FR"/>
              <a:pPr/>
              <a:t>55</a:t>
            </a:fld>
            <a:endParaRPr lang="fr-CA" altLang="fr-FR" dirty="0"/>
          </a:p>
        </p:txBody>
      </p:sp>
    </p:spTree>
    <p:extLst>
      <p:ext uri="{BB962C8B-B14F-4D97-AF65-F5344CB8AC3E}">
        <p14:creationId xmlns:p14="http://schemas.microsoft.com/office/powerpoint/2010/main" val="12418205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6" name="Rectangle 6"/>
          <p:cNvSpPr>
            <a:spLocks noGrp="1" noChangeArrowheads="1"/>
          </p:cNvSpPr>
          <p:nvPr>
            <p:ph type="title"/>
            <p:custDataLst>
              <p:tags r:id="rId1"/>
            </p:custDataLst>
          </p:nvPr>
        </p:nvSpPr>
        <p:spPr/>
        <p:txBody>
          <a:bodyPr/>
          <a:lstStyle/>
          <a:p>
            <a:pPr algn="ctr"/>
            <a:r>
              <a:rPr lang="fr-CA" altLang="fr-FR" sz="2800" dirty="0">
                <a:latin typeface="Square721 Dm" panose="00000400000000000000" pitchFamily="2" charset="0"/>
              </a:rPr>
              <a:t>En espérant que vous y verrez plus clair !!!</a:t>
            </a:r>
          </a:p>
        </p:txBody>
      </p:sp>
      <p:pic>
        <p:nvPicPr>
          <p:cNvPr id="368643" name="Picture 3" descr="j0090070"/>
          <p:cNvPicPr>
            <a:picLocks noGrp="1" noChangeAspect="1" noChangeArrowheads="1"/>
          </p:cNvPicPr>
          <p:nvPr>
            <p:ph idx="1"/>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526702" y="1378767"/>
            <a:ext cx="2014396" cy="2500265"/>
          </a:xfrm>
        </p:spPr>
      </p:pic>
      <p:sp>
        <p:nvSpPr>
          <p:cNvPr id="5" name="Espace réservé du pied de page 4"/>
          <p:cNvSpPr>
            <a:spLocks noGrp="1"/>
          </p:cNvSpPr>
          <p:nvPr>
            <p:ph type="ftr" sz="quarter" idx="11"/>
            <p:custDataLst>
              <p:tags r:id="rId3"/>
            </p:custDataLst>
          </p:nvPr>
        </p:nvSpPr>
        <p:spPr>
          <a:xfrm>
            <a:off x="3491880" y="6309320"/>
            <a:ext cx="2009801"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237312"/>
            <a:ext cx="762000" cy="365125"/>
          </a:xfrm>
        </p:spPr>
        <p:txBody>
          <a:bodyPr/>
          <a:lstStyle/>
          <a:p>
            <a:fld id="{C378E1C6-D5AC-498D-B4E7-D60B82129971}" type="slidenum">
              <a:rPr lang="fr-CA" altLang="fr-FR"/>
              <a:pPr/>
              <a:t>56</a:t>
            </a:fld>
            <a:endParaRPr lang="fr-CA" altLang="fr-F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custDataLst>
              <p:tags r:id="rId1"/>
            </p:custDataLst>
          </p:nvPr>
        </p:nvSpPr>
        <p:spPr/>
        <p:txBody>
          <a:bodyPr/>
          <a:lstStyle/>
          <a:p>
            <a:r>
              <a:rPr lang="fr-CA" altLang="fr-FR" dirty="0">
                <a:latin typeface="Square721 Dm" panose="00000400000000000000" pitchFamily="2" charset="0"/>
              </a:rPr>
              <a:t>Questions ???</a:t>
            </a:r>
          </a:p>
        </p:txBody>
      </p:sp>
      <p:sp>
        <p:nvSpPr>
          <p:cNvPr id="5" name="Espace réservé du pied de page 4"/>
          <p:cNvSpPr>
            <a:spLocks noGrp="1"/>
          </p:cNvSpPr>
          <p:nvPr>
            <p:ph type="ftr" sz="quarter" idx="11"/>
            <p:custDataLst>
              <p:tags r:id="rId2"/>
            </p:custDataLst>
          </p:nvPr>
        </p:nvSpPr>
        <p:spPr>
          <a:xfrm>
            <a:off x="3707904" y="6309320"/>
            <a:ext cx="1937793"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3"/>
            </p:custDataLst>
          </p:nvPr>
        </p:nvSpPr>
        <p:spPr>
          <a:xfrm>
            <a:off x="7956376" y="6237312"/>
            <a:ext cx="762000" cy="365125"/>
          </a:xfrm>
        </p:spPr>
        <p:txBody>
          <a:bodyPr/>
          <a:lstStyle/>
          <a:p>
            <a:fld id="{C7E70E1D-A7EB-49C4-A08B-88B712928B1C}" type="slidenum">
              <a:rPr lang="fr-CA" altLang="fr-FR"/>
              <a:pPr/>
              <a:t>57</a:t>
            </a:fld>
            <a:endParaRPr lang="fr-CA" alt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1" name="Rectangle 5"/>
          <p:cNvSpPr>
            <a:spLocks noGrp="1" noChangeArrowheads="1"/>
          </p:cNvSpPr>
          <p:nvPr>
            <p:ph type="title"/>
            <p:custDataLst>
              <p:tags r:id="rId1"/>
            </p:custDataLst>
          </p:nvPr>
        </p:nvSpPr>
        <p:spPr>
          <a:xfrm>
            <a:off x="755576" y="476672"/>
            <a:ext cx="7632848" cy="936104"/>
          </a:xfrm>
        </p:spPr>
        <p:txBody>
          <a:bodyPr>
            <a:noAutofit/>
          </a:bodyPr>
          <a:lstStyle/>
          <a:p>
            <a:r>
              <a:rPr lang="fr-CA" altLang="fr-FR" sz="3200" dirty="0">
                <a:latin typeface="Square721 Dm" panose="00000400000000000000" pitchFamily="2" charset="0"/>
              </a:rPr>
              <a:t>La gestion du syndicat…</a:t>
            </a:r>
            <a:br>
              <a:rPr lang="fr-CA" altLang="fr-FR" sz="3200" dirty="0">
                <a:latin typeface="Square721 Dm" panose="00000400000000000000" pitchFamily="2" charset="0"/>
              </a:rPr>
            </a:br>
            <a:r>
              <a:rPr lang="fr-CA" altLang="fr-FR" sz="3200" dirty="0">
                <a:latin typeface="Square721 Dm" panose="00000400000000000000" pitchFamily="2" charset="0"/>
              </a:rPr>
              <a:t>				</a:t>
            </a:r>
            <a:r>
              <a:rPr lang="fr-CA" altLang="fr-FR" sz="3200" i="1" dirty="0">
                <a:latin typeface="Square721 Dm" panose="00000400000000000000" pitchFamily="2" charset="0"/>
              </a:rPr>
              <a:t>chacun son rôle</a:t>
            </a:r>
          </a:p>
        </p:txBody>
      </p:sp>
      <p:sp>
        <p:nvSpPr>
          <p:cNvPr id="306182" name="Rectangle 6"/>
          <p:cNvSpPr>
            <a:spLocks noGrp="1" noChangeArrowheads="1"/>
          </p:cNvSpPr>
          <p:nvPr>
            <p:ph idx="1"/>
            <p:custDataLst>
              <p:tags r:id="rId2"/>
            </p:custDataLst>
          </p:nvPr>
        </p:nvSpPr>
        <p:spPr>
          <a:xfrm>
            <a:off x="971600" y="1556792"/>
            <a:ext cx="7344816" cy="4680520"/>
          </a:xfrm>
        </p:spPr>
        <p:txBody>
          <a:bodyPr>
            <a:noAutofit/>
          </a:bodyPr>
          <a:lstStyle/>
          <a:p>
            <a:r>
              <a:rPr lang="fr-CA" altLang="fr-FR" sz="1800" dirty="0">
                <a:latin typeface="Square721 Dm" panose="00000400000000000000" pitchFamily="2" charset="0"/>
              </a:rPr>
              <a:t>Les </a:t>
            </a:r>
            <a:r>
              <a:rPr lang="fr-CA" altLang="fr-FR" sz="1800" i="1" dirty="0">
                <a:latin typeface="Square721 Dm" panose="00000400000000000000" pitchFamily="2" charset="0"/>
              </a:rPr>
              <a:t>juristes</a:t>
            </a:r>
            <a:r>
              <a:rPr lang="fr-CA" altLang="fr-FR" sz="1800" dirty="0">
                <a:latin typeface="Square721 Dm" panose="00000400000000000000" pitchFamily="2" charset="0"/>
              </a:rPr>
              <a:t>, afin de se conformer aux nombreux aspects légaux (acte de copropriétés, parties communes, etc.)</a:t>
            </a:r>
          </a:p>
          <a:p>
            <a:r>
              <a:rPr lang="fr-CA" altLang="fr-FR" sz="1800" dirty="0">
                <a:latin typeface="Square721 Dm" panose="00000400000000000000" pitchFamily="2" charset="0"/>
              </a:rPr>
              <a:t>Les </a:t>
            </a:r>
            <a:r>
              <a:rPr lang="fr-CA" altLang="fr-FR" sz="1800" i="1" dirty="0">
                <a:latin typeface="Square721 Dm" panose="00000400000000000000" pitchFamily="2" charset="0"/>
              </a:rPr>
              <a:t>experts conseils</a:t>
            </a:r>
            <a:r>
              <a:rPr lang="fr-CA" altLang="fr-FR" sz="1800" dirty="0">
                <a:latin typeface="Square721 Dm" panose="00000400000000000000" pitchFamily="2" charset="0"/>
              </a:rPr>
              <a:t>, afin de s’assurer que l’immeuble est exempt de vice au courant des premières années (garantie) et également de bien évaluer les besoins en terme d’entretien et de valorisation du fonds de prévoyance</a:t>
            </a:r>
          </a:p>
          <a:p>
            <a:r>
              <a:rPr lang="fr-CA" altLang="fr-FR" sz="1800" dirty="0">
                <a:latin typeface="Square721 Dm" panose="00000400000000000000" pitchFamily="2" charset="0"/>
              </a:rPr>
              <a:t>Les </a:t>
            </a:r>
            <a:r>
              <a:rPr lang="fr-CA" altLang="fr-FR" sz="1800" i="1" dirty="0">
                <a:latin typeface="Square721 Dm" panose="00000400000000000000" pitchFamily="2" charset="0"/>
              </a:rPr>
              <a:t>comptables (et les administrateurs)</a:t>
            </a:r>
            <a:r>
              <a:rPr lang="fr-CA" altLang="fr-FR" sz="1800" dirty="0">
                <a:latin typeface="Square721 Dm" panose="00000400000000000000" pitchFamily="2" charset="0"/>
              </a:rPr>
              <a:t>,</a:t>
            </a:r>
            <a:r>
              <a:rPr lang="fr-CA" altLang="fr-FR" sz="1800" i="1" dirty="0">
                <a:latin typeface="Square721 Dm" panose="00000400000000000000" pitchFamily="2" charset="0"/>
              </a:rPr>
              <a:t> </a:t>
            </a:r>
            <a:r>
              <a:rPr lang="fr-CA" altLang="fr-FR" sz="1800" dirty="0">
                <a:latin typeface="Square721 Dm" panose="00000400000000000000" pitchFamily="2" charset="0"/>
              </a:rPr>
              <a:t>afin de présenter de l’information financières juste, rigoureuse et transparente aux autres copropriétaires</a:t>
            </a:r>
          </a:p>
          <a:p>
            <a:r>
              <a:rPr lang="fr-CA" altLang="fr-FR" sz="1800" dirty="0">
                <a:latin typeface="Square721 Dm" panose="00000400000000000000" pitchFamily="2" charset="0"/>
              </a:rPr>
              <a:t>Le </a:t>
            </a:r>
            <a:r>
              <a:rPr lang="fr-CA" altLang="fr-FR" sz="1800" i="1" dirty="0">
                <a:latin typeface="Square721 Dm" panose="00000400000000000000" pitchFamily="2" charset="0"/>
              </a:rPr>
              <a:t>gestionnaire (et les administrateurs)</a:t>
            </a:r>
            <a:r>
              <a:rPr lang="fr-CA" altLang="fr-FR" sz="1800" dirty="0">
                <a:latin typeface="Square721 Dm" panose="00000400000000000000" pitchFamily="2" charset="0"/>
              </a:rPr>
              <a:t>,</a:t>
            </a:r>
            <a:r>
              <a:rPr lang="fr-CA" altLang="fr-FR" sz="1800" i="1" dirty="0">
                <a:latin typeface="Square721 Dm" panose="00000400000000000000" pitchFamily="2" charset="0"/>
              </a:rPr>
              <a:t> </a:t>
            </a:r>
            <a:r>
              <a:rPr lang="fr-CA" altLang="fr-FR" sz="1800" dirty="0">
                <a:latin typeface="Square721 Dm" panose="00000400000000000000" pitchFamily="2" charset="0"/>
              </a:rPr>
              <a:t>afin de préserver et accroître la valeur de l’immeuble et l’harmonie entre les copropriétaires.</a:t>
            </a:r>
          </a:p>
        </p:txBody>
      </p:sp>
      <p:sp>
        <p:nvSpPr>
          <p:cNvPr id="5" name="Espace réservé du pied de page 4"/>
          <p:cNvSpPr>
            <a:spLocks noGrp="1"/>
          </p:cNvSpPr>
          <p:nvPr>
            <p:ph type="ftr" sz="quarter" idx="11"/>
            <p:custDataLst>
              <p:tags r:id="rId3"/>
            </p:custDataLst>
          </p:nvPr>
        </p:nvSpPr>
        <p:spPr>
          <a:xfrm>
            <a:off x="3491880" y="6237312"/>
            <a:ext cx="2009801"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309320"/>
            <a:ext cx="762000" cy="365125"/>
          </a:xfrm>
        </p:spPr>
        <p:txBody>
          <a:bodyPr/>
          <a:lstStyle/>
          <a:p>
            <a:fld id="{E5C503CE-26EC-4C3D-8B79-7458FAAB6512}" type="slidenum">
              <a:rPr lang="fr-CA" altLang="fr-FR"/>
              <a:pPr/>
              <a:t>6</a:t>
            </a:fld>
            <a:endParaRPr lang="fr-CA" altLang="fr-FR" dirty="0"/>
          </a:p>
        </p:txBody>
      </p:sp>
    </p:spTree>
    <p:extLst>
      <p:ext uri="{BB962C8B-B14F-4D97-AF65-F5344CB8AC3E}">
        <p14:creationId xmlns:p14="http://schemas.microsoft.com/office/powerpoint/2010/main" val="227704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40" name="Rectangle 12"/>
          <p:cNvSpPr>
            <a:spLocks noGrp="1" noChangeArrowheads="1"/>
          </p:cNvSpPr>
          <p:nvPr>
            <p:ph type="title"/>
            <p:custDataLst>
              <p:tags r:id="rId1"/>
            </p:custDataLst>
          </p:nvPr>
        </p:nvSpPr>
        <p:spPr>
          <a:xfrm>
            <a:off x="827584" y="620688"/>
            <a:ext cx="6781800" cy="1600200"/>
          </a:xfrm>
          <a:noFill/>
          <a:ln/>
        </p:spPr>
        <p:txBody>
          <a:bodyPr/>
          <a:lstStyle/>
          <a:p>
            <a:r>
              <a:rPr lang="fr-CA" altLang="fr-FR" sz="3800" dirty="0"/>
              <a:t>« Vos finances »</a:t>
            </a:r>
          </a:p>
        </p:txBody>
      </p:sp>
      <p:sp>
        <p:nvSpPr>
          <p:cNvPr id="304139" name="Rectangle 11"/>
          <p:cNvSpPr>
            <a:spLocks noGrp="1" noChangeArrowheads="1"/>
          </p:cNvSpPr>
          <p:nvPr>
            <p:ph idx="1"/>
            <p:custDataLst>
              <p:tags r:id="rId2"/>
            </p:custDataLst>
          </p:nvPr>
        </p:nvSpPr>
        <p:spPr>
          <a:xfrm>
            <a:off x="900113" y="2492375"/>
            <a:ext cx="5976937" cy="1612900"/>
          </a:xfrm>
        </p:spPr>
        <p:txBody>
          <a:bodyPr>
            <a:normAutofit lnSpcReduction="10000"/>
          </a:bodyPr>
          <a:lstStyle/>
          <a:p>
            <a:pPr>
              <a:buFont typeface="Wingdings" pitchFamily="2" charset="2"/>
              <a:buNone/>
            </a:pPr>
            <a:r>
              <a:rPr lang="fr-CA" altLang="fr-FR" dirty="0">
                <a:latin typeface="Square721 Dm" panose="00000400000000000000" pitchFamily="2" charset="0"/>
              </a:rPr>
              <a:t>	Comment faire un budget ? </a:t>
            </a:r>
          </a:p>
          <a:p>
            <a:pPr>
              <a:buFont typeface="Wingdings" pitchFamily="2" charset="2"/>
              <a:buNone/>
            </a:pPr>
            <a:br>
              <a:rPr lang="fr-CA" altLang="fr-FR" dirty="0">
                <a:latin typeface="Square721 Dm" panose="00000400000000000000" pitchFamily="2" charset="0"/>
              </a:rPr>
            </a:br>
            <a:r>
              <a:rPr lang="fr-CA" altLang="fr-FR" i="1" dirty="0">
                <a:latin typeface="Square721 Dm" panose="00000400000000000000" pitchFamily="2" charset="0"/>
              </a:rPr>
              <a:t>Du point de vue d’un auditeur externe</a:t>
            </a:r>
          </a:p>
        </p:txBody>
      </p:sp>
      <p:sp>
        <p:nvSpPr>
          <p:cNvPr id="5" name="Espace réservé du pied de page 4"/>
          <p:cNvSpPr>
            <a:spLocks noGrp="1"/>
          </p:cNvSpPr>
          <p:nvPr>
            <p:ph type="ftr" sz="quarter" idx="11"/>
            <p:custDataLst>
              <p:tags r:id="rId3"/>
            </p:custDataLst>
          </p:nvPr>
        </p:nvSpPr>
        <p:spPr>
          <a:xfrm>
            <a:off x="3635896" y="6237312"/>
            <a:ext cx="2657873" cy="365125"/>
          </a:xfrm>
        </p:spPr>
        <p:txBody>
          <a:bodyPr/>
          <a:lstStyle/>
          <a:p>
            <a:r>
              <a:rPr lang="fr-CA" altLang="fr-FR" sz="1400"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884368" y="6309320"/>
            <a:ext cx="762000" cy="365125"/>
          </a:xfrm>
        </p:spPr>
        <p:txBody>
          <a:bodyPr/>
          <a:lstStyle/>
          <a:p>
            <a:fld id="{98073CBF-B51F-4F7D-B5E0-DD38FA449484}" type="slidenum">
              <a:rPr lang="fr-CA" altLang="fr-FR"/>
              <a:pPr/>
              <a:t>7</a:t>
            </a:fld>
            <a:endParaRPr lang="fr-CA" alt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custDataLst>
              <p:tags r:id="rId1"/>
            </p:custDataLst>
          </p:nvPr>
        </p:nvSpPr>
        <p:spPr>
          <a:xfrm>
            <a:off x="814536" y="692696"/>
            <a:ext cx="6781800" cy="1600200"/>
          </a:xfrm>
        </p:spPr>
        <p:txBody>
          <a:bodyPr>
            <a:normAutofit fontScale="90000"/>
          </a:bodyPr>
          <a:lstStyle/>
          <a:p>
            <a:r>
              <a:rPr lang="fr-CA" altLang="fr-FR" sz="3800" dirty="0">
                <a:latin typeface="Square721 Dm" panose="00000400000000000000" pitchFamily="2" charset="0"/>
              </a:rPr>
              <a:t>Importance de l’élaboration d’un budget</a:t>
            </a:r>
          </a:p>
        </p:txBody>
      </p:sp>
      <p:sp>
        <p:nvSpPr>
          <p:cNvPr id="375811" name="Rectangle 3"/>
          <p:cNvSpPr>
            <a:spLocks noGrp="1" noChangeArrowheads="1"/>
          </p:cNvSpPr>
          <p:nvPr>
            <p:ph idx="1"/>
            <p:custDataLst>
              <p:tags r:id="rId2"/>
            </p:custDataLst>
          </p:nvPr>
        </p:nvSpPr>
        <p:spPr>
          <a:xfrm>
            <a:off x="914400" y="2348880"/>
            <a:ext cx="5889625" cy="3782045"/>
          </a:xfrm>
        </p:spPr>
        <p:txBody>
          <a:bodyPr/>
          <a:lstStyle/>
          <a:p>
            <a:r>
              <a:rPr lang="fr-CA" altLang="fr-FR" sz="2000" dirty="0">
                <a:latin typeface="Square721 Dm" panose="00000400000000000000" pitchFamily="2" charset="0"/>
              </a:rPr>
              <a:t>Le budget a une influence directe sur la présentation des états financiers</a:t>
            </a:r>
          </a:p>
          <a:p>
            <a:pPr marL="0" indent="0">
              <a:buNone/>
            </a:pPr>
            <a:endParaRPr lang="fr-CA" altLang="fr-FR" sz="2000" dirty="0">
              <a:latin typeface="Square721 Dm" panose="00000400000000000000" pitchFamily="2" charset="0"/>
            </a:endParaRPr>
          </a:p>
          <a:p>
            <a:r>
              <a:rPr lang="fr-CA" altLang="fr-FR" sz="2000" dirty="0">
                <a:latin typeface="Square721 Dm" panose="00000400000000000000" pitchFamily="2" charset="0"/>
              </a:rPr>
              <a:t>Utilisation de postes budgétaires explicites</a:t>
            </a:r>
          </a:p>
          <a:p>
            <a:pPr lvl="1">
              <a:buFont typeface="Wingdings" pitchFamily="2" charset="2"/>
              <a:buNone/>
            </a:pPr>
            <a:endParaRPr lang="fr-CA" altLang="fr-FR" dirty="0"/>
          </a:p>
        </p:txBody>
      </p:sp>
      <p:sp>
        <p:nvSpPr>
          <p:cNvPr id="5" name="Espace réservé du pied de page 4"/>
          <p:cNvSpPr>
            <a:spLocks noGrp="1"/>
          </p:cNvSpPr>
          <p:nvPr>
            <p:ph type="ftr" sz="quarter" idx="11"/>
            <p:custDataLst>
              <p:tags r:id="rId3"/>
            </p:custDataLst>
          </p:nvPr>
        </p:nvSpPr>
        <p:spPr>
          <a:xfrm>
            <a:off x="3275856" y="6237312"/>
            <a:ext cx="2088232" cy="365125"/>
          </a:xfrm>
        </p:spPr>
        <p:txBody>
          <a:bodyPr/>
          <a:lstStyle/>
          <a:p>
            <a:r>
              <a:rPr lang="fr-CA" altLang="fr-FR"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237312"/>
            <a:ext cx="762000" cy="365125"/>
          </a:xfrm>
        </p:spPr>
        <p:txBody>
          <a:bodyPr/>
          <a:lstStyle/>
          <a:p>
            <a:fld id="{8F536B9D-C5C0-4CDF-9782-21F77B8187B5}" type="slidenum">
              <a:rPr lang="fr-CA" altLang="fr-FR"/>
              <a:pPr/>
              <a:t>8</a:t>
            </a:fld>
            <a:endParaRPr lang="fr-CA" alt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custDataLst>
              <p:tags r:id="rId1"/>
            </p:custDataLst>
          </p:nvPr>
        </p:nvSpPr>
        <p:spPr>
          <a:xfrm>
            <a:off x="683568" y="116632"/>
            <a:ext cx="7416824" cy="1600200"/>
          </a:xfrm>
        </p:spPr>
        <p:txBody>
          <a:bodyPr>
            <a:normAutofit fontScale="90000"/>
          </a:bodyPr>
          <a:lstStyle/>
          <a:p>
            <a:r>
              <a:rPr lang="fr-CA" altLang="fr-FR" sz="3800" dirty="0">
                <a:latin typeface="Square721 Dm" panose="00000400000000000000" pitchFamily="2" charset="0"/>
              </a:rPr>
              <a:t>Le budget, votre outil de mesure de la performance …</a:t>
            </a:r>
          </a:p>
        </p:txBody>
      </p:sp>
      <p:sp>
        <p:nvSpPr>
          <p:cNvPr id="322563" name="Rectangle 3"/>
          <p:cNvSpPr>
            <a:spLocks noGrp="1" noChangeArrowheads="1"/>
          </p:cNvSpPr>
          <p:nvPr>
            <p:ph idx="1"/>
            <p:custDataLst>
              <p:tags r:id="rId2"/>
            </p:custDataLst>
          </p:nvPr>
        </p:nvSpPr>
        <p:spPr>
          <a:xfrm>
            <a:off x="899592" y="2132856"/>
            <a:ext cx="7056784" cy="3024286"/>
          </a:xfrm>
        </p:spPr>
        <p:txBody>
          <a:bodyPr>
            <a:normAutofit/>
          </a:bodyPr>
          <a:lstStyle/>
          <a:p>
            <a:pPr>
              <a:buFont typeface="Wingdings" pitchFamily="2" charset="2"/>
              <a:buNone/>
            </a:pPr>
            <a:endParaRPr lang="fr-CA" altLang="fr-FR" sz="2400" dirty="0"/>
          </a:p>
          <a:p>
            <a:pPr>
              <a:buFont typeface="Wingdings" pitchFamily="2" charset="2"/>
              <a:buNone/>
            </a:pPr>
            <a:endParaRPr lang="fr-CA" altLang="fr-FR" sz="2400" dirty="0"/>
          </a:p>
          <a:p>
            <a:pPr>
              <a:buFont typeface="Wingdings" pitchFamily="2" charset="2"/>
              <a:buNone/>
            </a:pPr>
            <a:r>
              <a:rPr lang="fr-CA" altLang="fr-FR" dirty="0"/>
              <a:t>	</a:t>
            </a:r>
            <a:r>
              <a:rPr lang="fr-CA" altLang="fr-FR" sz="2000" dirty="0">
                <a:latin typeface="Square721 Dm" panose="00000400000000000000" pitchFamily="2" charset="0"/>
              </a:rPr>
              <a:t>Plus votre budget sera détaillé, plus vos états financiers le seront.</a:t>
            </a:r>
          </a:p>
          <a:p>
            <a:pPr>
              <a:buFont typeface="Wingdings" pitchFamily="2" charset="2"/>
              <a:buNone/>
            </a:pPr>
            <a:endParaRPr lang="fr-CA" altLang="fr-FR" sz="2000" dirty="0">
              <a:latin typeface="Square721 Dm" panose="00000400000000000000" pitchFamily="2" charset="0"/>
            </a:endParaRPr>
          </a:p>
          <a:p>
            <a:pPr>
              <a:buFont typeface="Wingdings" pitchFamily="2" charset="2"/>
              <a:buNone/>
            </a:pPr>
            <a:r>
              <a:rPr lang="fr-CA" altLang="fr-FR" sz="2000" dirty="0">
                <a:latin typeface="Square721 Dm" panose="00000400000000000000" pitchFamily="2" charset="0"/>
              </a:rPr>
              <a:t>	Règle générale: les états financiers annuels sont généralement établis à partir du cadre budgétaire.</a:t>
            </a:r>
          </a:p>
          <a:p>
            <a:pPr>
              <a:buFont typeface="Wingdings" pitchFamily="2" charset="2"/>
              <a:buNone/>
            </a:pPr>
            <a:endParaRPr lang="fr-CA" altLang="fr-FR" dirty="0">
              <a:latin typeface="Verdana" pitchFamily="34" charset="0"/>
            </a:endParaRPr>
          </a:p>
          <a:p>
            <a:endParaRPr lang="fr-CA" altLang="fr-FR" dirty="0"/>
          </a:p>
        </p:txBody>
      </p:sp>
      <p:sp>
        <p:nvSpPr>
          <p:cNvPr id="5" name="Espace réservé du pied de page 4"/>
          <p:cNvSpPr>
            <a:spLocks noGrp="1"/>
          </p:cNvSpPr>
          <p:nvPr>
            <p:ph type="ftr" sz="quarter" idx="11"/>
            <p:custDataLst>
              <p:tags r:id="rId3"/>
            </p:custDataLst>
          </p:nvPr>
        </p:nvSpPr>
        <p:spPr>
          <a:xfrm>
            <a:off x="3275856" y="6237312"/>
            <a:ext cx="2945905" cy="365125"/>
          </a:xfrm>
        </p:spPr>
        <p:txBody>
          <a:bodyPr/>
          <a:lstStyle/>
          <a:p>
            <a:r>
              <a:rPr lang="fr-CA" altLang="fr-FR" sz="1400" dirty="0">
                <a:latin typeface="Square721 Dm" panose="00000400000000000000" pitchFamily="2" charset="0"/>
              </a:rPr>
              <a:t>www.seguinhache.com</a:t>
            </a:r>
          </a:p>
        </p:txBody>
      </p:sp>
      <p:sp>
        <p:nvSpPr>
          <p:cNvPr id="6" name="Espace réservé du numéro de diapositive 5"/>
          <p:cNvSpPr>
            <a:spLocks noGrp="1"/>
          </p:cNvSpPr>
          <p:nvPr>
            <p:ph type="sldNum" sz="quarter" idx="12"/>
            <p:custDataLst>
              <p:tags r:id="rId4"/>
            </p:custDataLst>
          </p:nvPr>
        </p:nvSpPr>
        <p:spPr>
          <a:xfrm>
            <a:off x="7956376" y="6237312"/>
            <a:ext cx="762000" cy="365125"/>
          </a:xfrm>
        </p:spPr>
        <p:txBody>
          <a:bodyPr/>
          <a:lstStyle/>
          <a:p>
            <a:fld id="{B4F2E06D-FE26-46F0-8700-41D628130112}" type="slidenum">
              <a:rPr lang="fr-CA" altLang="fr-FR"/>
              <a:pPr/>
              <a:t>9</a:t>
            </a:fld>
            <a:endParaRPr lang="fr-CA" altLang="fr-F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5"/>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6"/>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5"/>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4"/>
</p:tagLst>
</file>

<file path=ppt/tags/tag151.xml><?xml version="1.0" encoding="utf-8"?>
<p:tagLst xmlns:a="http://schemas.openxmlformats.org/drawingml/2006/main" xmlns:r="http://schemas.openxmlformats.org/officeDocument/2006/relationships" xmlns:p="http://schemas.openxmlformats.org/presentationml/2006/main">
  <p:tag name="NUM" val="5"/>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56.xml><?xml version="1.0" encoding="utf-8"?>
<p:tagLst xmlns:a="http://schemas.openxmlformats.org/drawingml/2006/main" xmlns:r="http://schemas.openxmlformats.org/officeDocument/2006/relationships" xmlns:p="http://schemas.openxmlformats.org/presentationml/2006/main">
  <p:tag name="NUM" val="5"/>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60.xml><?xml version="1.0" encoding="utf-8"?>
<p:tagLst xmlns:a="http://schemas.openxmlformats.org/drawingml/2006/main" xmlns:r="http://schemas.openxmlformats.org/officeDocument/2006/relationships" xmlns:p="http://schemas.openxmlformats.org/presentationml/2006/main">
  <p:tag name="NUM" val="4"/>
</p:tagLst>
</file>

<file path=ppt/tags/tag161.xml><?xml version="1.0" encoding="utf-8"?>
<p:tagLst xmlns:a="http://schemas.openxmlformats.org/drawingml/2006/main" xmlns:r="http://schemas.openxmlformats.org/officeDocument/2006/relationships" xmlns:p="http://schemas.openxmlformats.org/presentationml/2006/main">
  <p:tag name="NUM" val="5"/>
</p:tagLst>
</file>

<file path=ppt/tags/tag162.xml><?xml version="1.0" encoding="utf-8"?>
<p:tagLst xmlns:a="http://schemas.openxmlformats.org/drawingml/2006/main" xmlns:r="http://schemas.openxmlformats.org/officeDocument/2006/relationships" xmlns:p="http://schemas.openxmlformats.org/presentationml/2006/main">
  <p:tag name="NUM" val="6"/>
</p:tagLst>
</file>

<file path=ppt/tags/tag163.xml><?xml version="1.0" encoding="utf-8"?>
<p:tagLst xmlns:a="http://schemas.openxmlformats.org/drawingml/2006/main" xmlns:r="http://schemas.openxmlformats.org/officeDocument/2006/relationships" xmlns:p="http://schemas.openxmlformats.org/presentationml/2006/main">
  <p:tag name="NUM" val="7"/>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4"/>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3"/>
</p:tagLst>
</file>

<file path=ppt/tags/tag171.xml><?xml version="1.0" encoding="utf-8"?>
<p:tagLst xmlns:a="http://schemas.openxmlformats.org/drawingml/2006/main" xmlns:r="http://schemas.openxmlformats.org/officeDocument/2006/relationships" xmlns:p="http://schemas.openxmlformats.org/presentationml/2006/main">
  <p:tag name="NUM" val="4"/>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4"/>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3"/>
</p:tagLst>
</file>

<file path=ppt/tags/tag179.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3"/>
</p:tagLst>
</file>

<file path=ppt/tags/tag187.xml><?xml version="1.0" encoding="utf-8"?>
<p:tagLst xmlns:a="http://schemas.openxmlformats.org/drawingml/2006/main" xmlns:r="http://schemas.openxmlformats.org/officeDocument/2006/relationships" xmlns:p="http://schemas.openxmlformats.org/presentationml/2006/main">
  <p:tag name="NUM" val="4"/>
</p:tagLst>
</file>

<file path=ppt/tags/tag188.xml><?xml version="1.0" encoding="utf-8"?>
<p:tagLst xmlns:a="http://schemas.openxmlformats.org/drawingml/2006/main" xmlns:r="http://schemas.openxmlformats.org/officeDocument/2006/relationships" xmlns:p="http://schemas.openxmlformats.org/presentationml/2006/main">
  <p:tag name="NUM" val="5"/>
</p:tagLst>
</file>

<file path=ppt/tags/tag189.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190.xml><?xml version="1.0" encoding="utf-8"?>
<p:tagLst xmlns:a="http://schemas.openxmlformats.org/drawingml/2006/main" xmlns:r="http://schemas.openxmlformats.org/officeDocument/2006/relationships" xmlns:p="http://schemas.openxmlformats.org/presentationml/2006/main">
  <p:tag name="NUM" val="2"/>
</p:tagLst>
</file>

<file path=ppt/tags/tag191.xml><?xml version="1.0" encoding="utf-8"?>
<p:tagLst xmlns:a="http://schemas.openxmlformats.org/drawingml/2006/main" xmlns:r="http://schemas.openxmlformats.org/officeDocument/2006/relationships" xmlns:p="http://schemas.openxmlformats.org/presentationml/2006/main">
  <p:tag name="NUM" val="3"/>
</p:tagLst>
</file>

<file path=ppt/tags/tag192.xml><?xml version="1.0" encoding="utf-8"?>
<p:tagLst xmlns:a="http://schemas.openxmlformats.org/drawingml/2006/main" xmlns:r="http://schemas.openxmlformats.org/officeDocument/2006/relationships" xmlns:p="http://schemas.openxmlformats.org/presentationml/2006/main">
  <p:tag name="NUM" val="4"/>
</p:tagLst>
</file>

<file path=ppt/tags/tag193.xml><?xml version="1.0" encoding="utf-8"?>
<p:tagLst xmlns:a="http://schemas.openxmlformats.org/drawingml/2006/main" xmlns:r="http://schemas.openxmlformats.org/officeDocument/2006/relationships" xmlns:p="http://schemas.openxmlformats.org/presentationml/2006/main">
  <p:tag name="NUM" val="5"/>
</p:tagLst>
</file>

<file path=ppt/tags/tag194.xml><?xml version="1.0" encoding="utf-8"?>
<p:tagLst xmlns:a="http://schemas.openxmlformats.org/drawingml/2006/main" xmlns:r="http://schemas.openxmlformats.org/officeDocument/2006/relationships" xmlns:p="http://schemas.openxmlformats.org/presentationml/2006/main">
  <p:tag name="NUM" val="1"/>
</p:tagLst>
</file>

<file path=ppt/tags/tag195.xml><?xml version="1.0" encoding="utf-8"?>
<p:tagLst xmlns:a="http://schemas.openxmlformats.org/drawingml/2006/main" xmlns:r="http://schemas.openxmlformats.org/officeDocument/2006/relationships" xmlns:p="http://schemas.openxmlformats.org/presentationml/2006/main">
  <p:tag name="NUM" val="2"/>
</p:tagLst>
</file>

<file path=ppt/tags/tag196.xml><?xml version="1.0" encoding="utf-8"?>
<p:tagLst xmlns:a="http://schemas.openxmlformats.org/drawingml/2006/main" xmlns:r="http://schemas.openxmlformats.org/officeDocument/2006/relationships" xmlns:p="http://schemas.openxmlformats.org/presentationml/2006/main">
  <p:tag name="NUM" val="3"/>
</p:tagLst>
</file>

<file path=ppt/tags/tag197.xml><?xml version="1.0" encoding="utf-8"?>
<p:tagLst xmlns:a="http://schemas.openxmlformats.org/drawingml/2006/main" xmlns:r="http://schemas.openxmlformats.org/officeDocument/2006/relationships" xmlns:p="http://schemas.openxmlformats.org/presentationml/2006/main">
  <p:tag name="NUM" val="4"/>
</p:tagLst>
</file>

<file path=ppt/tags/tag198.xml><?xml version="1.0" encoding="utf-8"?>
<p:tagLst xmlns:a="http://schemas.openxmlformats.org/drawingml/2006/main" xmlns:r="http://schemas.openxmlformats.org/officeDocument/2006/relationships" xmlns:p="http://schemas.openxmlformats.org/presentationml/2006/main">
  <p:tag name="NUM" val="1"/>
</p:tagLst>
</file>

<file path=ppt/tags/tag19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00.xml><?xml version="1.0" encoding="utf-8"?>
<p:tagLst xmlns:a="http://schemas.openxmlformats.org/drawingml/2006/main" xmlns:r="http://schemas.openxmlformats.org/officeDocument/2006/relationships" xmlns:p="http://schemas.openxmlformats.org/presentationml/2006/main">
  <p:tag name="NUM" val="3"/>
</p:tagLst>
</file>

<file path=ppt/tags/tag201.xml><?xml version="1.0" encoding="utf-8"?>
<p:tagLst xmlns:a="http://schemas.openxmlformats.org/drawingml/2006/main" xmlns:r="http://schemas.openxmlformats.org/officeDocument/2006/relationships" xmlns:p="http://schemas.openxmlformats.org/presentationml/2006/main">
  <p:tag name="NUM" val="4"/>
</p:tagLst>
</file>

<file path=ppt/tags/tag202.xml><?xml version="1.0" encoding="utf-8"?>
<p:tagLst xmlns:a="http://schemas.openxmlformats.org/drawingml/2006/main" xmlns:r="http://schemas.openxmlformats.org/officeDocument/2006/relationships" xmlns:p="http://schemas.openxmlformats.org/presentationml/2006/main">
  <p:tag name="NUM" val="1"/>
</p:tagLst>
</file>

<file path=ppt/tags/tag203.xml><?xml version="1.0" encoding="utf-8"?>
<p:tagLst xmlns:a="http://schemas.openxmlformats.org/drawingml/2006/main" xmlns:r="http://schemas.openxmlformats.org/officeDocument/2006/relationships" xmlns:p="http://schemas.openxmlformats.org/presentationml/2006/main">
  <p:tag name="NUM" val="2"/>
</p:tagLst>
</file>

<file path=ppt/tags/tag204.xml><?xml version="1.0" encoding="utf-8"?>
<p:tagLst xmlns:a="http://schemas.openxmlformats.org/drawingml/2006/main" xmlns:r="http://schemas.openxmlformats.org/officeDocument/2006/relationships" xmlns:p="http://schemas.openxmlformats.org/presentationml/2006/main">
  <p:tag name="NUM" val="3"/>
</p:tagLst>
</file>

<file path=ppt/tags/tag205.xml><?xml version="1.0" encoding="utf-8"?>
<p:tagLst xmlns:a="http://schemas.openxmlformats.org/drawingml/2006/main" xmlns:r="http://schemas.openxmlformats.org/officeDocument/2006/relationships" xmlns:p="http://schemas.openxmlformats.org/presentationml/2006/main">
  <p:tag name="NUM" val="4"/>
</p:tagLst>
</file>

<file path=ppt/tags/tag206.xml><?xml version="1.0" encoding="utf-8"?>
<p:tagLst xmlns:a="http://schemas.openxmlformats.org/drawingml/2006/main" xmlns:r="http://schemas.openxmlformats.org/officeDocument/2006/relationships" xmlns:p="http://schemas.openxmlformats.org/presentationml/2006/main">
  <p:tag name="NUM" val="1"/>
</p:tagLst>
</file>

<file path=ppt/tags/tag207.xml><?xml version="1.0" encoding="utf-8"?>
<p:tagLst xmlns:a="http://schemas.openxmlformats.org/drawingml/2006/main" xmlns:r="http://schemas.openxmlformats.org/officeDocument/2006/relationships" xmlns:p="http://schemas.openxmlformats.org/presentationml/2006/main">
  <p:tag name="NUM" val="2"/>
</p:tagLst>
</file>

<file path=ppt/tags/tag208.xml><?xml version="1.0" encoding="utf-8"?>
<p:tagLst xmlns:a="http://schemas.openxmlformats.org/drawingml/2006/main" xmlns:r="http://schemas.openxmlformats.org/officeDocument/2006/relationships" xmlns:p="http://schemas.openxmlformats.org/presentationml/2006/main">
  <p:tag name="NUM" val="3"/>
</p:tagLst>
</file>

<file path=ppt/tags/tag209.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1"/>
</p:tagLst>
</file>

<file path=ppt/tags/tag211.xml><?xml version="1.0" encoding="utf-8"?>
<p:tagLst xmlns:a="http://schemas.openxmlformats.org/drawingml/2006/main" xmlns:r="http://schemas.openxmlformats.org/officeDocument/2006/relationships" xmlns:p="http://schemas.openxmlformats.org/presentationml/2006/main">
  <p:tag name="NUM" val="2"/>
</p:tagLst>
</file>

<file path=ppt/tags/tag212.xml><?xml version="1.0" encoding="utf-8"?>
<p:tagLst xmlns:a="http://schemas.openxmlformats.org/drawingml/2006/main" xmlns:r="http://schemas.openxmlformats.org/officeDocument/2006/relationships" xmlns:p="http://schemas.openxmlformats.org/presentationml/2006/main">
  <p:tag name="NUM" val="3"/>
</p:tagLst>
</file>

<file path=ppt/tags/tag213.xml><?xml version="1.0" encoding="utf-8"?>
<p:tagLst xmlns:a="http://schemas.openxmlformats.org/drawingml/2006/main" xmlns:r="http://schemas.openxmlformats.org/officeDocument/2006/relationships" xmlns:p="http://schemas.openxmlformats.org/presentationml/2006/main">
  <p:tag name="NUM" val="4"/>
</p:tagLst>
</file>

<file path=ppt/tags/tag214.xml><?xml version="1.0" encoding="utf-8"?>
<p:tagLst xmlns:a="http://schemas.openxmlformats.org/drawingml/2006/main" xmlns:r="http://schemas.openxmlformats.org/officeDocument/2006/relationships" xmlns:p="http://schemas.openxmlformats.org/presentationml/2006/main">
  <p:tag name="NUM" val="1"/>
</p:tagLst>
</file>

<file path=ppt/tags/tag215.xml><?xml version="1.0" encoding="utf-8"?>
<p:tagLst xmlns:a="http://schemas.openxmlformats.org/drawingml/2006/main" xmlns:r="http://schemas.openxmlformats.org/officeDocument/2006/relationships" xmlns:p="http://schemas.openxmlformats.org/presentationml/2006/main">
  <p:tag name="NUM" val="2"/>
</p:tagLst>
</file>

<file path=ppt/tags/tag216.xml><?xml version="1.0" encoding="utf-8"?>
<p:tagLst xmlns:a="http://schemas.openxmlformats.org/drawingml/2006/main" xmlns:r="http://schemas.openxmlformats.org/officeDocument/2006/relationships" xmlns:p="http://schemas.openxmlformats.org/presentationml/2006/main">
  <p:tag name="NUM" val="3"/>
</p:tagLst>
</file>

<file path=ppt/tags/tag217.xml><?xml version="1.0" encoding="utf-8"?>
<p:tagLst xmlns:a="http://schemas.openxmlformats.org/drawingml/2006/main" xmlns:r="http://schemas.openxmlformats.org/officeDocument/2006/relationships" xmlns:p="http://schemas.openxmlformats.org/presentationml/2006/main">
  <p:tag name="NUM" val="4"/>
</p:tagLst>
</file>

<file path=ppt/tags/tag218.xml><?xml version="1.0" encoding="utf-8"?>
<p:tagLst xmlns:a="http://schemas.openxmlformats.org/drawingml/2006/main" xmlns:r="http://schemas.openxmlformats.org/officeDocument/2006/relationships" xmlns:p="http://schemas.openxmlformats.org/presentationml/2006/main">
  <p:tag name="NUM" val="1"/>
</p:tagLst>
</file>

<file path=ppt/tags/tag219.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3"/>
</p:tagLst>
</file>

<file path=ppt/tags/tag221.xml><?xml version="1.0" encoding="utf-8"?>
<p:tagLst xmlns:a="http://schemas.openxmlformats.org/drawingml/2006/main" xmlns:r="http://schemas.openxmlformats.org/officeDocument/2006/relationships" xmlns:p="http://schemas.openxmlformats.org/presentationml/2006/main">
  <p:tag name="NUM" val="4"/>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2"/>
</p:tagLst>
</file>

<file path=ppt/tags/tag224.xml><?xml version="1.0" encoding="utf-8"?>
<p:tagLst xmlns:a="http://schemas.openxmlformats.org/drawingml/2006/main" xmlns:r="http://schemas.openxmlformats.org/officeDocument/2006/relationships" xmlns:p="http://schemas.openxmlformats.org/presentationml/2006/main">
  <p:tag name="NUM" val="3"/>
</p:tagLst>
</file>

<file path=ppt/tags/tag225.xml><?xml version="1.0" encoding="utf-8"?>
<p:tagLst xmlns:a="http://schemas.openxmlformats.org/drawingml/2006/main" xmlns:r="http://schemas.openxmlformats.org/officeDocument/2006/relationships" xmlns:p="http://schemas.openxmlformats.org/presentationml/2006/main">
  <p:tag name="NUM" val="4"/>
</p:tagLst>
</file>

<file path=ppt/tags/tag226.xml><?xml version="1.0" encoding="utf-8"?>
<p:tagLst xmlns:a="http://schemas.openxmlformats.org/drawingml/2006/main" xmlns:r="http://schemas.openxmlformats.org/officeDocument/2006/relationships" xmlns:p="http://schemas.openxmlformats.org/presentationml/2006/main">
  <p:tag name="NUM" val="1"/>
</p:tagLst>
</file>

<file path=ppt/tags/tag227.xml><?xml version="1.0" encoding="utf-8"?>
<p:tagLst xmlns:a="http://schemas.openxmlformats.org/drawingml/2006/main" xmlns:r="http://schemas.openxmlformats.org/officeDocument/2006/relationships" xmlns:p="http://schemas.openxmlformats.org/presentationml/2006/main">
  <p:tag name="NUM" val="2"/>
</p:tagLst>
</file>

<file path=ppt/tags/tag228.xml><?xml version="1.0" encoding="utf-8"?>
<p:tagLst xmlns:a="http://schemas.openxmlformats.org/drawingml/2006/main" xmlns:r="http://schemas.openxmlformats.org/officeDocument/2006/relationships" xmlns:p="http://schemas.openxmlformats.org/presentationml/2006/main">
  <p:tag name="NUM" val="3"/>
</p:tagLst>
</file>

<file path=ppt/tags/tag229.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NUM" val="1"/>
</p:tagLst>
</file>

<file path=ppt/tags/tag231.xml><?xml version="1.0" encoding="utf-8"?>
<p:tagLst xmlns:a="http://schemas.openxmlformats.org/drawingml/2006/main" xmlns:r="http://schemas.openxmlformats.org/officeDocument/2006/relationships" xmlns:p="http://schemas.openxmlformats.org/presentationml/2006/main">
  <p:tag name="NUM" val="2"/>
</p:tagLst>
</file>

<file path=ppt/tags/tag232.xml><?xml version="1.0" encoding="utf-8"?>
<p:tagLst xmlns:a="http://schemas.openxmlformats.org/drawingml/2006/main" xmlns:r="http://schemas.openxmlformats.org/officeDocument/2006/relationships" xmlns:p="http://schemas.openxmlformats.org/presentationml/2006/main">
  <p:tag name="NUM" val="3"/>
</p:tagLst>
</file>

<file path=ppt/tags/tag233.xml><?xml version="1.0" encoding="utf-8"?>
<p:tagLst xmlns:a="http://schemas.openxmlformats.org/drawingml/2006/main" xmlns:r="http://schemas.openxmlformats.org/officeDocument/2006/relationships" xmlns:p="http://schemas.openxmlformats.org/presentationml/2006/main">
  <p:tag name="NUM" val="4"/>
</p:tagLst>
</file>

<file path=ppt/tags/tag234.xml><?xml version="1.0" encoding="utf-8"?>
<p:tagLst xmlns:a="http://schemas.openxmlformats.org/drawingml/2006/main" xmlns:r="http://schemas.openxmlformats.org/officeDocument/2006/relationships" xmlns:p="http://schemas.openxmlformats.org/presentationml/2006/main">
  <p:tag name="NUM" val="1"/>
</p:tagLst>
</file>

<file path=ppt/tags/tag235.xml><?xml version="1.0" encoding="utf-8"?>
<p:tagLst xmlns:a="http://schemas.openxmlformats.org/drawingml/2006/main" xmlns:r="http://schemas.openxmlformats.org/officeDocument/2006/relationships" xmlns:p="http://schemas.openxmlformats.org/presentationml/2006/main">
  <p:tag name="NUM" val="2"/>
</p:tagLst>
</file>

<file path=ppt/tags/tag236.xml><?xml version="1.0" encoding="utf-8"?>
<p:tagLst xmlns:a="http://schemas.openxmlformats.org/drawingml/2006/main" xmlns:r="http://schemas.openxmlformats.org/officeDocument/2006/relationships" xmlns:p="http://schemas.openxmlformats.org/presentationml/2006/main">
  <p:tag name="NUM" val="3"/>
</p:tagLst>
</file>

<file path=ppt/tags/tag237.xml><?xml version="1.0" encoding="utf-8"?>
<p:tagLst xmlns:a="http://schemas.openxmlformats.org/drawingml/2006/main" xmlns:r="http://schemas.openxmlformats.org/officeDocument/2006/relationships" xmlns:p="http://schemas.openxmlformats.org/presentationml/2006/main">
  <p:tag name="NUM" val="4"/>
</p:tagLst>
</file>

<file path=ppt/tags/tag238.xml><?xml version="1.0" encoding="utf-8"?>
<p:tagLst xmlns:a="http://schemas.openxmlformats.org/drawingml/2006/main" xmlns:r="http://schemas.openxmlformats.org/officeDocument/2006/relationships" xmlns:p="http://schemas.openxmlformats.org/presentationml/2006/main">
  <p:tag name="NUM" val="1"/>
</p:tagLst>
</file>

<file path=ppt/tags/tag239.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40.xml><?xml version="1.0" encoding="utf-8"?>
<p:tagLst xmlns:a="http://schemas.openxmlformats.org/drawingml/2006/main" xmlns:r="http://schemas.openxmlformats.org/officeDocument/2006/relationships" xmlns:p="http://schemas.openxmlformats.org/presentationml/2006/main">
  <p:tag name="NUM" val="3"/>
</p:tagLst>
</file>

<file path=ppt/tags/tag241.xml><?xml version="1.0" encoding="utf-8"?>
<p:tagLst xmlns:a="http://schemas.openxmlformats.org/drawingml/2006/main" xmlns:r="http://schemas.openxmlformats.org/officeDocument/2006/relationships" xmlns:p="http://schemas.openxmlformats.org/presentationml/2006/main">
  <p:tag name="NUM" val="4"/>
</p:tagLst>
</file>

<file path=ppt/tags/tag242.xml><?xml version="1.0" encoding="utf-8"?>
<p:tagLst xmlns:a="http://schemas.openxmlformats.org/drawingml/2006/main" xmlns:r="http://schemas.openxmlformats.org/officeDocument/2006/relationships" xmlns:p="http://schemas.openxmlformats.org/presentationml/2006/main">
  <p:tag name="NUM" val="1"/>
</p:tagLst>
</file>

<file path=ppt/tags/tag243.xml><?xml version="1.0" encoding="utf-8"?>
<p:tagLst xmlns:a="http://schemas.openxmlformats.org/drawingml/2006/main" xmlns:r="http://schemas.openxmlformats.org/officeDocument/2006/relationships" xmlns:p="http://schemas.openxmlformats.org/presentationml/2006/main">
  <p:tag name="NUM" val="2"/>
</p:tagLst>
</file>

<file path=ppt/tags/tag24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1983</TotalTime>
  <Words>1664</Words>
  <Application>Microsoft Office PowerPoint</Application>
  <PresentationFormat>Affichage à l'écran (4:3)</PresentationFormat>
  <Paragraphs>429</Paragraphs>
  <Slides>57</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57</vt:i4>
      </vt:variant>
    </vt:vector>
  </HeadingPairs>
  <TitlesOfParts>
    <vt:vector size="64" baseType="lpstr">
      <vt:lpstr>Arial</vt:lpstr>
      <vt:lpstr>Impact</vt:lpstr>
      <vt:lpstr>Square721 Dm</vt:lpstr>
      <vt:lpstr>Times New Roman</vt:lpstr>
      <vt:lpstr>Verdana</vt:lpstr>
      <vt:lpstr>Wingdings</vt:lpstr>
      <vt:lpstr>NewsPrint</vt:lpstr>
      <vt:lpstr>Les finances et le fonds de prévoyance</vt:lpstr>
      <vt:lpstr>« Les finances et le fonds de prévoyance »</vt:lpstr>
      <vt:lpstr>De quelle taille est votre syndicat ?</vt:lpstr>
      <vt:lpstr>Qui s’occupe de l’administration de votre syndicat ?</vt:lpstr>
      <vt:lpstr>Sujets traités ce soir ….</vt:lpstr>
      <vt:lpstr>La gestion du syndicat…     chacun son rôle</vt:lpstr>
      <vt:lpstr>« Vos finances »</vt:lpstr>
      <vt:lpstr>Importance de l’élaboration d’un budget</vt:lpstr>
      <vt:lpstr>Le budget, votre outil de mesure de la performance …</vt:lpstr>
      <vt:lpstr>Exemple</vt:lpstr>
      <vt:lpstr>Exemple – Salaires</vt:lpstr>
      <vt:lpstr>Exemple – Appartement du        surintendant</vt:lpstr>
      <vt:lpstr>Exemple –  Honoraires professionnels</vt:lpstr>
      <vt:lpstr>Exemple –  Entretien et réparations</vt:lpstr>
      <vt:lpstr>Encore plus de transparence de la part des préparateurs de budgets</vt:lpstr>
      <vt:lpstr>La préparation du budget…  un art!</vt:lpstr>
      <vt:lpstr>Le budget, une équation simple …</vt:lpstr>
      <vt:lpstr>Contribution totale des copropriétaires</vt:lpstr>
      <vt:lpstr>Donc …</vt:lpstr>
      <vt:lpstr>Comment faire un budget</vt:lpstr>
      <vt:lpstr>Budget trop optimiste</vt:lpstr>
      <vt:lpstr>Saine gestion</vt:lpstr>
      <vt:lpstr>Actifs nets positifs, les différentes possibilités…</vt:lpstr>
      <vt:lpstr>Exemple – Utilisation des surplus accumulés</vt:lpstr>
      <vt:lpstr>Exemple – Renflouer le déficit de l’exercice précédent</vt:lpstr>
      <vt:lpstr>Que faites vous ?</vt:lpstr>
      <vt:lpstr>La constitution d’un fonds de réserve pour imprévus</vt:lpstr>
      <vt:lpstr>Les erreurs à ne pas reproduire…</vt:lpstr>
      <vt:lpstr>Les erreurs à ne pas reproduire (suite…)</vt:lpstr>
      <vt:lpstr>Les erreurs à ne pas reproduire (suite…)</vt:lpstr>
      <vt:lpstr>Les erreurs à ne pas reproduire (suite…)</vt:lpstr>
      <vt:lpstr>Le budget parfait,  ça existe?</vt:lpstr>
      <vt:lpstr>Ce qui explique que les résultats réels diffèrent du budget</vt:lpstr>
      <vt:lpstr>Exemple – Budget standard</vt:lpstr>
      <vt:lpstr>Exemple– Budget avec utilisation du surplus de l’exercice précédent</vt:lpstr>
      <vt:lpstr>Exemple – Budget avec récupération du déficit de l’exercice précédent</vt:lpstr>
      <vt:lpstr>Exemple – Budget avec création d’un fonds de réserve pour imprévus à partir de l’actif net et d’une contribution spéciale</vt:lpstr>
      <vt:lpstr>Démystifions le fonds de prévoyance …</vt:lpstr>
      <vt:lpstr>Fonds de prévoyance – quelles sont les exigences ?</vt:lpstr>
      <vt:lpstr>Quel montant doit-on contribuer au fonds de prévoyance ?</vt:lpstr>
      <vt:lpstr>De quelles façons doivent être conservées les épargnes du fonds de prévoyance ?</vt:lpstr>
      <vt:lpstr>Quelles dépenses sont admissibles pour le Fonds de prévoyance ?</vt:lpstr>
      <vt:lpstr>Comment s’accroît la valeur du fonds de prévoyance</vt:lpstr>
      <vt:lpstr>La Cotisation spéciale </vt:lpstr>
      <vt:lpstr>Combien verser au fonds de prévoyance ?</vt:lpstr>
      <vt:lpstr>Combien verser au fonds de prévoyance ? (suite…)</vt:lpstr>
      <vt:lpstr>Combien verser au fonds de prévoyance ? (suite…)</vt:lpstr>
      <vt:lpstr>Pourquoi devriez vous faire préparer une étude de votre fonds de prévoyance ?</vt:lpstr>
      <vt:lpstr>Quelles conclusions tirer d’un petit fonds de prévoyance ?</vt:lpstr>
      <vt:lpstr>Quelles conclusions tirées d’un petit fonds de prévoyance ?</vt:lpstr>
      <vt:lpstr>À qui appartient le Fonds de prévoyance?</vt:lpstr>
      <vt:lpstr>La présentation de l’information financière …</vt:lpstr>
      <vt:lpstr>La reddition de compte</vt:lpstr>
      <vt:lpstr>La reddition de compte (suite)</vt:lpstr>
      <vt:lpstr>La reddition de compte (suite)</vt:lpstr>
      <vt:lpstr>En espérant que vous y verrez plus clair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22e Colloque Annuel</dc:title>
  <dc:creator>erimas</dc:creator>
  <cp:lastModifiedBy>ccm</cp:lastModifiedBy>
  <cp:revision>108</cp:revision>
  <cp:lastPrinted>2016-11-03T21:30:42Z</cp:lastPrinted>
  <dcterms:created xsi:type="dcterms:W3CDTF">2010-10-26T14:03:15Z</dcterms:created>
  <dcterms:modified xsi:type="dcterms:W3CDTF">2016-11-03T21:30:51Z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