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1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3" r:id="rId7"/>
    <p:sldId id="270" r:id="rId8"/>
    <p:sldId id="269" r:id="rId9"/>
    <p:sldId id="267" r:id="rId10"/>
    <p:sldId id="266" r:id="rId11"/>
    <p:sldId id="274" r:id="rId12"/>
    <p:sldId id="273" r:id="rId13"/>
  </p:sldIdLst>
  <p:sldSz cx="9144000" cy="6858000" type="screen4x3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5" autoAdjust="0"/>
    <p:restoredTop sz="94660"/>
  </p:normalViewPr>
  <p:slideViewPr>
    <p:cSldViewPr>
      <p:cViewPr varScale="1">
        <p:scale>
          <a:sx n="77" d="100"/>
          <a:sy n="77" d="100"/>
        </p:scale>
        <p:origin x="-96" y="-7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BABB8A-2849-41D7-901D-9BBC71DCB807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1FD545-8B2B-48DA-8FE7-3D5B6E31497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9749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A3DF754-F2C4-4B91-95F2-ACD1BBF2C6F8}" type="datetimeFigureOut">
              <a:rPr lang="fr-CA" smtClean="0"/>
              <a:t>2014-04-25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43300FA-A8EE-47E2-8F31-43FD611DE4A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4733365" y="2708476"/>
            <a:ext cx="3655059" cy="1702160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Rôle </a:t>
            </a:r>
            <a:r>
              <a:rPr lang="fr-CA" dirty="0"/>
              <a:t>des membres du Conseil d’administration dans le cadre de l’entretien de l’immeuble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Paul-André LeBouthillier, avocat</a:t>
            </a:r>
          </a:p>
          <a:p>
            <a:r>
              <a:rPr lang="fr-CA" dirty="0"/>
              <a:t>pal@palavocat.com</a:t>
            </a:r>
          </a:p>
          <a:p>
            <a:r>
              <a:rPr lang="fr-FR" dirty="0"/>
              <a:t>10, rue Notre-Dame est,  4</a:t>
            </a:r>
            <a:r>
              <a:rPr lang="fr-FR" baseline="30000" dirty="0"/>
              <a:t>ième</a:t>
            </a:r>
            <a:r>
              <a:rPr lang="fr-FR" dirty="0"/>
              <a:t>  étage</a:t>
            </a:r>
            <a:endParaRPr lang="fr-CA" dirty="0"/>
          </a:p>
          <a:p>
            <a:r>
              <a:rPr lang="fr-FR" dirty="0"/>
              <a:t>Montréal (Québec), H2Y 1B7</a:t>
            </a:r>
            <a:endParaRPr lang="fr-CA" dirty="0"/>
          </a:p>
          <a:p>
            <a:r>
              <a:rPr lang="fr-CA" dirty="0"/>
              <a:t>T  514 667-0973</a:t>
            </a:r>
          </a:p>
          <a:p>
            <a:r>
              <a:rPr lang="fr-CA" dirty="0"/>
              <a:t>F  514 807-8125</a:t>
            </a:r>
          </a:p>
        </p:txBody>
      </p:sp>
    </p:spTree>
    <p:extLst>
      <p:ext uri="{BB962C8B-B14F-4D97-AF65-F5344CB8AC3E}">
        <p14:creationId xmlns:p14="http://schemas.microsoft.com/office/powerpoint/2010/main" val="12089250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2400" b="1" dirty="0"/>
              <a:t>Responsabilité civile du Syndicat et des administrateurs</a:t>
            </a:r>
            <a:r>
              <a:rPr lang="fr-CA" sz="2000" b="1" dirty="0"/>
              <a:t>	</a:t>
            </a:r>
            <a:endParaRPr lang="fr-CA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Les administrateurs:</a:t>
            </a:r>
          </a:p>
          <a:p>
            <a:pPr lvl="1"/>
            <a:r>
              <a:rPr lang="fr-CA" dirty="0" smtClean="0"/>
              <a:t>Responsabilité face au Syndicat</a:t>
            </a:r>
          </a:p>
          <a:p>
            <a:pPr lvl="1"/>
            <a:r>
              <a:rPr lang="fr-CA" dirty="0"/>
              <a:t>Responsabilité face au tiers</a:t>
            </a:r>
          </a:p>
          <a:p>
            <a:pPr lvl="1"/>
            <a:r>
              <a:rPr lang="fr-CA" dirty="0"/>
              <a:t>Responsabilité face aux copropriétaires</a:t>
            </a:r>
          </a:p>
          <a:p>
            <a:pPr lvl="1"/>
            <a:r>
              <a:rPr lang="fr-CA" dirty="0"/>
              <a:t>Amendes et ou pénalités</a:t>
            </a:r>
          </a:p>
          <a:p>
            <a:pPr marL="36576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98888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CA" sz="3100" b="1" dirty="0"/>
              <a:t>L</a:t>
            </a:r>
            <a:r>
              <a:rPr lang="fr-CA" sz="3100" b="1" dirty="0" smtClean="0"/>
              <a:t>es </a:t>
            </a:r>
            <a:r>
              <a:rPr lang="fr-CA" sz="3100" b="1" dirty="0"/>
              <a:t>conséquences pratiques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342900" lvl="1"/>
            <a:r>
              <a:rPr lang="fr-CA" sz="2400" dirty="0"/>
              <a:t>augmentation du budget;</a:t>
            </a:r>
            <a:endParaRPr lang="fr-CA" sz="2000" dirty="0"/>
          </a:p>
          <a:p>
            <a:pPr marL="342900" lvl="1"/>
            <a:r>
              <a:rPr lang="fr-CA" sz="2400" dirty="0"/>
              <a:t>obligation d’engager un expert;	</a:t>
            </a:r>
            <a:endParaRPr lang="fr-CA" sz="2000" dirty="0"/>
          </a:p>
          <a:p>
            <a:r>
              <a:rPr lang="fr-CA" dirty="0"/>
              <a:t>obligation de faire exécuter les travaux requis</a:t>
            </a:r>
            <a:r>
              <a:rPr lang="fr-CA" dirty="0" smtClean="0"/>
              <a:t>?</a:t>
            </a:r>
          </a:p>
          <a:p>
            <a:pPr marL="342900" lvl="1"/>
            <a:r>
              <a:rPr lang="fr-CA" sz="2400" dirty="0"/>
              <a:t>le financement des travaux</a:t>
            </a:r>
            <a:endParaRPr lang="fr-CA" sz="2000" dirty="0"/>
          </a:p>
          <a:p>
            <a:pPr marL="342900" lvl="1"/>
            <a:r>
              <a:rPr lang="fr-CA" sz="2400" dirty="0"/>
              <a:t>opposabilité à la collectivité des copropriétaires</a:t>
            </a:r>
            <a:endParaRPr lang="fr-CA" sz="2000" dirty="0"/>
          </a:p>
          <a:p>
            <a:r>
              <a:rPr lang="fr-CA" dirty="0"/>
              <a:t>existence de programme de crédit d’impôt et ou de subvention?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71771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b="1" dirty="0" smtClean="0"/>
              <a:t>Conclusion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858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9607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fr-CA" dirty="0" smtClean="0"/>
              <a:t>1.	</a:t>
            </a:r>
            <a:r>
              <a:rPr lang="fr-CA" b="1" dirty="0"/>
              <a:t>Le rôle des administrateurs et du CA </a:t>
            </a:r>
            <a:r>
              <a:rPr lang="fr-CA" b="1" dirty="0" smtClean="0"/>
              <a:t>	dans </a:t>
            </a:r>
            <a:r>
              <a:rPr lang="fr-CA" b="1" dirty="0"/>
              <a:t>la conservation de l’immeuble</a:t>
            </a:r>
            <a:endParaRPr lang="fr-CA" dirty="0"/>
          </a:p>
          <a:p>
            <a:pPr lvl="0"/>
            <a:r>
              <a:rPr lang="fr-CA" dirty="0" smtClean="0"/>
              <a:t>2.</a:t>
            </a:r>
            <a:r>
              <a:rPr lang="fr-CA" b="1" dirty="0" smtClean="0"/>
              <a:t>	L’impact </a:t>
            </a:r>
            <a:r>
              <a:rPr lang="fr-CA" b="1" dirty="0"/>
              <a:t>de la loi 122 sur la </a:t>
            </a:r>
            <a:r>
              <a:rPr lang="fr-CA" b="1" dirty="0" smtClean="0"/>
              <a:t>	responsabilité </a:t>
            </a:r>
            <a:r>
              <a:rPr lang="fr-CA" b="1" dirty="0"/>
              <a:t>des administrateurs </a:t>
            </a:r>
            <a:endParaRPr lang="fr-CA" dirty="0"/>
          </a:p>
          <a:p>
            <a:pPr lvl="0"/>
            <a:r>
              <a:rPr lang="fr-CA" dirty="0" smtClean="0"/>
              <a:t>3</a:t>
            </a:r>
            <a:r>
              <a:rPr lang="fr-CA" b="1" dirty="0"/>
              <a:t>.	</a:t>
            </a:r>
            <a:r>
              <a:rPr lang="fr-CA" b="1" dirty="0"/>
              <a:t>les conséquences pratiques de </a:t>
            </a:r>
            <a:r>
              <a:rPr lang="fr-CA" b="1" dirty="0"/>
              <a:t>	l’existence </a:t>
            </a:r>
            <a:r>
              <a:rPr lang="fr-CA" b="1" dirty="0"/>
              <a:t>de cette loi</a:t>
            </a:r>
          </a:p>
          <a:p>
            <a:pPr marL="68580" indent="0">
              <a:buNone/>
            </a:pP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8314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fr-CA" sz="2000" b="1" dirty="0" smtClean="0"/>
              <a:t>Le </a:t>
            </a:r>
            <a:r>
              <a:rPr lang="fr-CA" sz="2000" b="1" dirty="0"/>
              <a:t>rôle des administrateurs et du CA </a:t>
            </a:r>
            <a:r>
              <a:rPr lang="fr-CA" sz="2000" b="1" dirty="0" smtClean="0"/>
              <a:t>dans </a:t>
            </a:r>
            <a:r>
              <a:rPr lang="fr-CA" sz="2000" b="1" dirty="0"/>
              <a:t>la conservation de </a:t>
            </a:r>
            <a:r>
              <a:rPr lang="fr-CA" sz="2000" b="1" dirty="0" smtClean="0"/>
              <a:t>l’immeuble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 smtClean="0"/>
              <a:t>Conservation de l’immeuble</a:t>
            </a:r>
          </a:p>
          <a:p>
            <a:pPr marL="68580" indent="0">
              <a:buNone/>
            </a:pPr>
            <a:r>
              <a:rPr lang="fr-CA" dirty="0"/>
              <a:t>	</a:t>
            </a:r>
            <a:r>
              <a:rPr lang="fr-CA" i="1" dirty="0"/>
              <a:t>1039. La collectivité des copropriétaires </a:t>
            </a:r>
            <a:r>
              <a:rPr lang="fr-CA" i="1" dirty="0" smtClean="0"/>
              <a:t>	constitue</a:t>
            </a:r>
            <a:r>
              <a:rPr lang="fr-CA" i="1" dirty="0"/>
              <a:t>, dès la publication de la </a:t>
            </a:r>
            <a:r>
              <a:rPr lang="fr-CA" i="1" dirty="0" smtClean="0"/>
              <a:t>	déclaration 	de </a:t>
            </a:r>
            <a:r>
              <a:rPr lang="fr-CA" i="1" dirty="0"/>
              <a:t>copropriété, une </a:t>
            </a:r>
            <a:r>
              <a:rPr lang="fr-CA" i="1" dirty="0" smtClean="0"/>
              <a:t>	personne </a:t>
            </a:r>
            <a:r>
              <a:rPr lang="fr-CA" i="1" dirty="0"/>
              <a:t>morale qui a </a:t>
            </a:r>
            <a:r>
              <a:rPr lang="fr-CA" i="1" dirty="0" smtClean="0"/>
              <a:t>pour </a:t>
            </a:r>
            <a:r>
              <a:rPr lang="fr-CA" i="1" dirty="0"/>
              <a:t>objet la </a:t>
            </a:r>
            <a:r>
              <a:rPr lang="fr-CA" i="1" dirty="0" smtClean="0"/>
              <a:t>	conservation </a:t>
            </a:r>
            <a:r>
              <a:rPr lang="fr-CA" i="1" dirty="0"/>
              <a:t>de l'immeuble, </a:t>
            </a:r>
            <a:r>
              <a:rPr lang="fr-CA" i="1" dirty="0" smtClean="0"/>
              <a:t> l'entretien </a:t>
            </a:r>
            <a:r>
              <a:rPr lang="fr-CA" i="1" dirty="0"/>
              <a:t>et </a:t>
            </a:r>
            <a:r>
              <a:rPr lang="fr-CA" i="1" dirty="0" smtClean="0"/>
              <a:t>	l'administration </a:t>
            </a:r>
            <a:r>
              <a:rPr lang="fr-CA" i="1" dirty="0"/>
              <a:t>des parties </a:t>
            </a:r>
            <a:r>
              <a:rPr lang="fr-CA" i="1" dirty="0" smtClean="0"/>
              <a:t>	communes</a:t>
            </a:r>
            <a:r>
              <a:rPr lang="fr-CA" i="1" dirty="0"/>
              <a:t>, la </a:t>
            </a:r>
            <a:r>
              <a:rPr lang="fr-CA" i="1" dirty="0" smtClean="0"/>
              <a:t>	sauvegarde </a:t>
            </a:r>
            <a:r>
              <a:rPr lang="fr-CA" i="1" dirty="0"/>
              <a:t>des droits </a:t>
            </a:r>
            <a:r>
              <a:rPr lang="fr-CA" i="1" dirty="0" smtClean="0"/>
              <a:t> afférents </a:t>
            </a:r>
            <a:r>
              <a:rPr lang="fr-CA" i="1" dirty="0"/>
              <a:t>à </a:t>
            </a:r>
            <a:r>
              <a:rPr lang="fr-CA" i="1" dirty="0" smtClean="0"/>
              <a:t>	l'immeuble </a:t>
            </a:r>
            <a:r>
              <a:rPr lang="fr-CA" i="1" dirty="0"/>
              <a:t>ou à la copropriété, </a:t>
            </a:r>
            <a:r>
              <a:rPr lang="fr-CA" i="1" dirty="0" smtClean="0"/>
              <a:t>ainsi 	que </a:t>
            </a:r>
            <a:r>
              <a:rPr lang="fr-CA" i="1" dirty="0"/>
              <a:t>toutes les opérations d'intérêt </a:t>
            </a:r>
            <a:r>
              <a:rPr lang="fr-CA" i="1" dirty="0" smtClean="0"/>
              <a:t>	commun</a:t>
            </a:r>
            <a:r>
              <a:rPr lang="fr-CA" i="1" dirty="0"/>
              <a:t>.</a:t>
            </a:r>
            <a:endParaRPr lang="fr-CA" dirty="0"/>
          </a:p>
          <a:p>
            <a:pPr marL="68580" indent="0">
              <a:buNone/>
            </a:pP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64186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2000" b="1" dirty="0"/>
              <a:t>Le rôle des administrateurs et du CA dans la conservation de l’immeuble</a:t>
            </a:r>
            <a:endParaRPr lang="fr-CA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Administrateur du bien d’autrui</a:t>
            </a:r>
          </a:p>
          <a:p>
            <a:r>
              <a:rPr lang="fr-CA" dirty="0" smtClean="0"/>
              <a:t>Simple administration</a:t>
            </a:r>
          </a:p>
          <a:p>
            <a:r>
              <a:rPr lang="fr-CA" dirty="0" smtClean="0"/>
              <a:t>Rendre compte à l’assemblée</a:t>
            </a:r>
          </a:p>
          <a:p>
            <a:r>
              <a:rPr lang="fr-CA" dirty="0" smtClean="0"/>
              <a:t>Il doit agir avec </a:t>
            </a:r>
            <a:r>
              <a:rPr lang="fr-CA" dirty="0"/>
              <a:t>prudence et </a:t>
            </a:r>
            <a:r>
              <a:rPr lang="fr-CA" dirty="0" smtClean="0"/>
              <a:t>diligence </a:t>
            </a:r>
            <a:r>
              <a:rPr lang="fr-CA" dirty="0"/>
              <a:t>dans l’exécution de son mandat</a:t>
            </a:r>
            <a:r>
              <a:rPr lang="fr-CA" dirty="0" smtClean="0"/>
              <a:t>.</a:t>
            </a:r>
          </a:p>
          <a:p>
            <a:r>
              <a:rPr lang="fr-CA" dirty="0" smtClean="0"/>
              <a:t>Ne pas commettre de fraude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14518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Exemple de manquement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Exécuter des travaux qui relèvent d’un professionnel</a:t>
            </a:r>
          </a:p>
          <a:p>
            <a:r>
              <a:rPr lang="fr-CA" dirty="0" smtClean="0"/>
              <a:t>Se mettre en conflit d’intérêt</a:t>
            </a:r>
          </a:p>
          <a:p>
            <a:r>
              <a:rPr lang="fr-CA" dirty="0" smtClean="0"/>
              <a:t>Agir de mauvaise foi</a:t>
            </a:r>
          </a:p>
          <a:p>
            <a:r>
              <a:rPr lang="fr-CA" dirty="0" smtClean="0"/>
              <a:t>Détourner des fonds</a:t>
            </a:r>
          </a:p>
          <a:p>
            <a:r>
              <a:rPr lang="fr-CA" dirty="0" smtClean="0"/>
              <a:t>Usage d’information confidentielle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333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Recours possible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Action en dommages et intérêts</a:t>
            </a:r>
          </a:p>
          <a:p>
            <a:r>
              <a:rPr lang="fr-CA" dirty="0" smtClean="0"/>
              <a:t>Demande de reddition de compte</a:t>
            </a:r>
          </a:p>
          <a:p>
            <a:r>
              <a:rPr lang="fr-CA" dirty="0" smtClean="0"/>
              <a:t>Annulation de décision</a:t>
            </a:r>
          </a:p>
          <a:p>
            <a:r>
              <a:rPr lang="fr-CA" dirty="0" smtClean="0"/>
              <a:t>injonction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11905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fr-CA" sz="2700" b="1" dirty="0"/>
              <a:t>L’impact de la loi 122 sur la responsabilité des administrateurs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fr-CA" sz="2400" dirty="0"/>
              <a:t>obligations supplémentaires </a:t>
            </a:r>
            <a:r>
              <a:rPr lang="fr-CA" sz="2400" dirty="0" smtClean="0"/>
              <a:t>pour les administrateurs</a:t>
            </a:r>
          </a:p>
          <a:p>
            <a:pPr lvl="1"/>
            <a:endParaRPr lang="fr-CA" sz="2400" dirty="0"/>
          </a:p>
          <a:p>
            <a:pPr lvl="1"/>
            <a:r>
              <a:rPr lang="fr-CA" sz="2400" dirty="0"/>
              <a:t>Responsabilité civile du Syndicat et des administrateurs	</a:t>
            </a:r>
            <a:endParaRPr lang="fr-CA" sz="2400" dirty="0"/>
          </a:p>
          <a:p>
            <a:pPr lvl="1"/>
            <a:endParaRPr lang="fr-CA" sz="2400" dirty="0"/>
          </a:p>
          <a:p>
            <a:pPr lvl="1"/>
            <a:r>
              <a:rPr lang="fr-CA" sz="2400" dirty="0"/>
              <a:t>Assurance responsabilité civile</a:t>
            </a:r>
          </a:p>
          <a:p>
            <a:pPr lvl="1"/>
            <a:endParaRPr lang="fr-CA" sz="2000" dirty="0"/>
          </a:p>
          <a:p>
            <a:pPr lvl="1"/>
            <a:endParaRPr lang="fr-CA" sz="2000" dirty="0" smtClean="0"/>
          </a:p>
          <a:p>
            <a:pPr lvl="1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129323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fr-CA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obligations supplémentaires pour les </a:t>
            </a:r>
            <a:r>
              <a:rPr lang="fr-CA" sz="2700" b="1" kern="120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administrateurs ?</a:t>
            </a:r>
            <a:r>
              <a:rPr lang="fr-CA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/>
            </a:r>
            <a:br>
              <a:rPr lang="fr-CA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endParaRPr lang="fr-CA" sz="27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Conservation de l’immeuble</a:t>
            </a:r>
          </a:p>
          <a:p>
            <a:r>
              <a:rPr lang="fr-CA" dirty="0" smtClean="0"/>
              <a:t>Les obligations existent déjà</a:t>
            </a:r>
          </a:p>
          <a:p>
            <a:r>
              <a:rPr lang="fr-CA" dirty="0" smtClean="0"/>
              <a:t>On limite un peu la discrétion des administrateurs</a:t>
            </a:r>
          </a:p>
          <a:p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20872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fr-CA" sz="27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Responsabilité civile du Syndicat et des administrateurs	</a:t>
            </a:r>
            <a:r>
              <a:rPr lang="fr-CA" sz="1600" dirty="0"/>
              <a:t/>
            </a:r>
            <a:br>
              <a:rPr lang="fr-CA" sz="1600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fr-CA" dirty="0" smtClean="0"/>
              <a:t>Le syndicat:</a:t>
            </a:r>
          </a:p>
          <a:p>
            <a:pPr marL="68580" indent="0">
              <a:buNone/>
            </a:pPr>
            <a:endParaRPr lang="fr-CA" dirty="0" smtClean="0"/>
          </a:p>
          <a:p>
            <a:pPr lvl="1"/>
            <a:r>
              <a:rPr lang="fr-CA" dirty="0" smtClean="0"/>
              <a:t>Responsabilité face au tiers</a:t>
            </a:r>
          </a:p>
          <a:p>
            <a:pPr lvl="1"/>
            <a:r>
              <a:rPr lang="fr-CA" dirty="0" smtClean="0"/>
              <a:t>Responsabilité face aux copropriétaires</a:t>
            </a:r>
          </a:p>
          <a:p>
            <a:pPr lvl="1"/>
            <a:r>
              <a:rPr lang="fr-CA" dirty="0" smtClean="0"/>
              <a:t>Amendes et ou pénalités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509707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nais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226</Words>
  <Application>Microsoft Office PowerPoint</Application>
  <PresentationFormat>Affichage à l'écran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Austin</vt:lpstr>
      <vt:lpstr>Rôle des membres du Conseil d’administration dans le cadre de l’entretien de l’immeuble</vt:lpstr>
      <vt:lpstr>Présentation PowerPoint</vt:lpstr>
      <vt:lpstr>Le rôle des administrateurs et du CA dans la conservation de l’immeuble</vt:lpstr>
      <vt:lpstr>Le rôle des administrateurs et du CA dans la conservation de l’immeuble</vt:lpstr>
      <vt:lpstr>Exemple de manquement</vt:lpstr>
      <vt:lpstr>Recours possible</vt:lpstr>
      <vt:lpstr>L’impact de la loi 122 sur la responsabilité des administrateurs </vt:lpstr>
      <vt:lpstr>obligations supplémentaires pour les administrateurs ? </vt:lpstr>
      <vt:lpstr>Responsabilité civile du Syndicat et des administrateurs  </vt:lpstr>
      <vt:lpstr>Responsabilité civile du Syndicat et des administrateurs </vt:lpstr>
      <vt:lpstr>Les conséquences pratiques 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droits et devoirs d'un copropriétaire</dc:title>
  <dc:creator>Me LeBouthillier</dc:creator>
  <cp:lastModifiedBy>Me LeBouthillier</cp:lastModifiedBy>
  <cp:revision>19</cp:revision>
  <cp:lastPrinted>2014-04-25T19:14:31Z</cp:lastPrinted>
  <dcterms:created xsi:type="dcterms:W3CDTF">2012-04-12T14:18:37Z</dcterms:created>
  <dcterms:modified xsi:type="dcterms:W3CDTF">2014-04-25T19:14:33Z</dcterms:modified>
</cp:coreProperties>
</file>